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7" r:id="rId4"/>
    <p:sldId id="294" r:id="rId5"/>
    <p:sldId id="295" r:id="rId6"/>
    <p:sldId id="297" r:id="rId7"/>
    <p:sldId id="298" r:id="rId8"/>
    <p:sldId id="286" r:id="rId9"/>
    <p:sldId id="309" r:id="rId10"/>
    <p:sldId id="260" r:id="rId11"/>
    <p:sldId id="259" r:id="rId12"/>
    <p:sldId id="304" r:id="rId13"/>
    <p:sldId id="258" r:id="rId14"/>
    <p:sldId id="301" r:id="rId15"/>
    <p:sldId id="305" r:id="rId16"/>
    <p:sldId id="302" r:id="rId17"/>
    <p:sldId id="303" r:id="rId18"/>
    <p:sldId id="300" r:id="rId19"/>
    <p:sldId id="314" r:id="rId20"/>
    <p:sldId id="313" r:id="rId21"/>
    <p:sldId id="311" r:id="rId22"/>
    <p:sldId id="307" r:id="rId23"/>
    <p:sldId id="310" r:id="rId24"/>
    <p:sldId id="285" r:id="rId25"/>
    <p:sldId id="284" r:id="rId26"/>
    <p:sldId id="283" r:id="rId27"/>
    <p:sldId id="308" r:id="rId28"/>
    <p:sldId id="288" r:id="rId29"/>
    <p:sldId id="289" r:id="rId30"/>
    <p:sldId id="290" r:id="rId31"/>
    <p:sldId id="291" r:id="rId32"/>
    <p:sldId id="292" r:id="rId33"/>
    <p:sldId id="293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0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51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19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28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339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95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79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20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49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59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5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95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3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5F3BA-086C-4874-8B9D-AB23D7E87006}" type="datetimeFigureOut">
              <a:rPr lang="en-GB" smtClean="0"/>
              <a:t>19/01/2021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A5232-FBF6-42F6-BEB0-0AC8D5B21F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3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PP_Auto24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98" y="3559398"/>
            <a:ext cx="6076603" cy="2924661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70189"/>
            <a:ext cx="9144000" cy="2387600"/>
          </a:xfrm>
        </p:spPr>
        <p:txBody>
          <a:bodyPr>
            <a:noAutofit/>
          </a:bodyPr>
          <a:lstStyle/>
          <a:p>
            <a:r>
              <a:rPr lang="en-GB" sz="4800" dirty="0" err="1" smtClean="0"/>
              <a:t>Pengenalan</a:t>
            </a:r>
            <a:r>
              <a:rPr lang="en-GB" sz="4800" dirty="0" smtClean="0"/>
              <a:t> </a:t>
            </a:r>
            <a:r>
              <a:rPr lang="en-GB" sz="4800" dirty="0" err="1" smtClean="0"/>
              <a:t>Pengamatan</a:t>
            </a:r>
            <a:r>
              <a:rPr lang="en-GB" sz="4800" dirty="0" smtClean="0"/>
              <a:t> </a:t>
            </a:r>
            <a:r>
              <a:rPr lang="en-GB" sz="4800" dirty="0" smtClean="0">
                <a:solidFill>
                  <a:srgbClr val="FF0000"/>
                </a:solidFill>
              </a:rPr>
              <a:t>Satelit</a:t>
            </a:r>
            <a:r>
              <a:rPr lang="en-GB" sz="4800" dirty="0" smtClean="0"/>
              <a:t> </a:t>
            </a:r>
            <a:r>
              <a:rPr lang="en-GB" sz="4800" dirty="0" err="1" smtClean="0"/>
              <a:t>dan</a:t>
            </a:r>
            <a:r>
              <a:rPr lang="en-GB" sz="4800" dirty="0" smtClean="0"/>
              <a:t> </a:t>
            </a:r>
            <a:r>
              <a:rPr lang="en-GB" sz="4800" dirty="0" err="1" smtClean="0"/>
              <a:t>Pemanfaatan</a:t>
            </a:r>
            <a:r>
              <a:rPr lang="en-GB" sz="4800" dirty="0" smtClean="0"/>
              <a:t> </a:t>
            </a:r>
            <a:r>
              <a:rPr lang="en-GB" sz="4800" dirty="0" err="1" smtClean="0"/>
              <a:t>Teknologi</a:t>
            </a:r>
            <a:r>
              <a:rPr lang="en-GB" sz="4800" dirty="0" smtClean="0"/>
              <a:t> </a:t>
            </a:r>
            <a:r>
              <a:rPr lang="en-GB" sz="4800" dirty="0" err="1" smtClean="0">
                <a:solidFill>
                  <a:srgbClr val="FF0000"/>
                </a:solidFill>
              </a:rPr>
              <a:t>Penginderaan</a:t>
            </a:r>
            <a:r>
              <a:rPr lang="en-GB" sz="4800" dirty="0" smtClean="0">
                <a:solidFill>
                  <a:srgbClr val="FF0000"/>
                </a:solidFill>
              </a:rPr>
              <a:t> </a:t>
            </a:r>
            <a:r>
              <a:rPr lang="en-GB" sz="4800" dirty="0" err="1" smtClean="0">
                <a:solidFill>
                  <a:srgbClr val="FF0000"/>
                </a:solidFill>
              </a:rPr>
              <a:t>Jauh</a:t>
            </a:r>
            <a:endParaRPr lang="en-GB" sz="48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60382"/>
            <a:ext cx="6858000" cy="1163145"/>
          </a:xfrm>
        </p:spPr>
        <p:txBody>
          <a:bodyPr>
            <a:normAutofit/>
          </a:bodyPr>
          <a:lstStyle/>
          <a:p>
            <a:r>
              <a:rPr lang="en-GB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Disampaikan</a:t>
            </a:r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pada</a:t>
            </a:r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Online Study Group – Remote Sensing Club - STIS</a:t>
            </a:r>
          </a:p>
          <a:p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 </a:t>
            </a:r>
            <a:r>
              <a:rPr lang="en-GB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Januari</a:t>
            </a:r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2020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43000" y="3860264"/>
            <a:ext cx="6858000" cy="99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Muhammad </a:t>
            </a:r>
            <a:r>
              <a:rPr lang="en-GB" dirty="0" err="1" smtClean="0"/>
              <a:t>Rezza</a:t>
            </a:r>
            <a:r>
              <a:rPr lang="en-GB" dirty="0" smtClean="0"/>
              <a:t> </a:t>
            </a:r>
            <a:r>
              <a:rPr lang="en-GB" dirty="0" err="1" smtClean="0"/>
              <a:t>Ferdiansyah</a:t>
            </a:r>
            <a:endParaRPr lang="en-GB" dirty="0" smtClean="0"/>
          </a:p>
          <a:p>
            <a:r>
              <a:rPr lang="en-GB" sz="2000" dirty="0" err="1" smtClean="0"/>
              <a:t>Pusat</a:t>
            </a:r>
            <a:r>
              <a:rPr lang="en-GB" sz="2000" dirty="0" smtClean="0"/>
              <a:t> </a:t>
            </a:r>
            <a:r>
              <a:rPr lang="en-GB" sz="2000" dirty="0" err="1" smtClean="0"/>
              <a:t>Meteorologi</a:t>
            </a:r>
            <a:r>
              <a:rPr lang="en-GB" sz="2000" dirty="0" smtClean="0"/>
              <a:t> </a:t>
            </a:r>
            <a:r>
              <a:rPr lang="en-GB" sz="2000" dirty="0" err="1" smtClean="0"/>
              <a:t>Publik</a:t>
            </a:r>
            <a:r>
              <a:rPr lang="en-GB" sz="2000" dirty="0"/>
              <a:t> </a:t>
            </a:r>
            <a:r>
              <a:rPr lang="en-GB" sz="2000" dirty="0" smtClean="0"/>
              <a:t>- BMKG</a:t>
            </a:r>
            <a:endParaRPr lang="en-GB" sz="2000" dirty="0"/>
          </a:p>
        </p:txBody>
      </p:sp>
      <p:pic>
        <p:nvPicPr>
          <p:cNvPr id="1028" name="Picture 4" descr="https://stis.ac.id/media/source/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803" y="129962"/>
            <a:ext cx="1299594" cy="129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118537"/>
            <a:ext cx="1103373" cy="136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GB" dirty="0" err="1" smtClean="0"/>
              <a:t>Penginderaan</a:t>
            </a:r>
            <a:r>
              <a:rPr lang="en-GB" dirty="0" smtClean="0"/>
              <a:t> </a:t>
            </a:r>
            <a:r>
              <a:rPr lang="en-GB" dirty="0" err="1" smtClean="0"/>
              <a:t>Jauh</a:t>
            </a:r>
            <a:r>
              <a:rPr lang="en-GB" dirty="0" smtClean="0"/>
              <a:t> - </a:t>
            </a:r>
            <a:r>
              <a:rPr lang="en-GB" dirty="0" err="1" smtClean="0"/>
              <a:t>Inderaja</a:t>
            </a:r>
            <a:r>
              <a:rPr lang="en-GB" dirty="0" smtClean="0"/>
              <a:t> (Remote sensing)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941" y="1299594"/>
            <a:ext cx="8102486" cy="95913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GB" dirty="0" err="1" smtClean="0"/>
              <a:t>Mengukur</a:t>
            </a:r>
            <a:r>
              <a:rPr lang="en-GB" dirty="0" smtClean="0"/>
              <a:t>/</a:t>
            </a:r>
            <a:r>
              <a:rPr lang="en-GB" dirty="0" err="1" smtClean="0"/>
              <a:t>mengamati</a:t>
            </a:r>
            <a:r>
              <a:rPr lang="en-GB" dirty="0" smtClean="0"/>
              <a:t> </a:t>
            </a:r>
            <a:r>
              <a:rPr lang="en-GB" b="1" dirty="0" err="1" smtClean="0"/>
              <a:t>tanpa</a:t>
            </a:r>
            <a:r>
              <a:rPr lang="en-GB" b="1" dirty="0" smtClean="0"/>
              <a:t> </a:t>
            </a:r>
            <a:r>
              <a:rPr lang="en-GB" b="1" dirty="0" err="1" smtClean="0"/>
              <a:t>bersentuhan</a:t>
            </a:r>
            <a:r>
              <a:rPr lang="en-GB" b="1" dirty="0" smtClean="0"/>
              <a:t> </a:t>
            </a:r>
            <a:r>
              <a:rPr lang="en-GB" b="1" dirty="0" err="1" smtClean="0"/>
              <a:t>langsung</a:t>
            </a:r>
            <a:r>
              <a:rPr lang="en-GB" dirty="0" smtClean="0"/>
              <a:t> </a:t>
            </a:r>
            <a:r>
              <a:rPr lang="en-GB" dirty="0" err="1" smtClean="0"/>
              <a:t>dengan</a:t>
            </a:r>
            <a:r>
              <a:rPr lang="en-GB" dirty="0" smtClean="0"/>
              <a:t> </a:t>
            </a:r>
            <a:r>
              <a:rPr lang="en-GB" dirty="0" err="1" smtClean="0"/>
              <a:t>objek</a:t>
            </a:r>
            <a:r>
              <a:rPr lang="en-GB" dirty="0" smtClean="0"/>
              <a:t> yang </a:t>
            </a:r>
            <a:r>
              <a:rPr lang="en-GB" dirty="0" err="1" smtClean="0"/>
              <a:t>diamati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347211" y="2449962"/>
            <a:ext cx="8486448" cy="2621789"/>
            <a:chOff x="347211" y="2558031"/>
            <a:chExt cx="8486448" cy="26217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211" y="2573460"/>
              <a:ext cx="1005840" cy="134112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29542" y="2558031"/>
              <a:ext cx="5602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Lidar: Light Detection and Ranging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29542" y="3006992"/>
              <a:ext cx="61212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err="1" smtClean="0"/>
                <a:t>Menggunakan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sinar</a:t>
              </a:r>
              <a:r>
                <a:rPr lang="en-US" sz="2000" dirty="0" smtClean="0"/>
                <a:t> laser </a:t>
              </a:r>
              <a:r>
                <a:rPr lang="en-US" sz="2000" dirty="0" err="1" smtClean="0"/>
                <a:t>untuk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mendeteksi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suatu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objek</a:t>
              </a:r>
              <a:r>
                <a:rPr lang="en-US" sz="2000" dirty="0" smtClean="0"/>
                <a:t>, </a:t>
              </a:r>
              <a:r>
                <a:rPr lang="en-US" sz="2000" dirty="0" err="1" smtClean="0"/>
                <a:t>permukaan</a:t>
              </a:r>
              <a:r>
                <a:rPr lang="en-US" sz="2000" dirty="0" smtClean="0"/>
                <a:t> 3-D </a:t>
              </a:r>
              <a:r>
                <a:rPr lang="en-US" sz="2000" dirty="0" err="1" smtClean="0"/>
                <a:t>serta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mengukur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jarak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95353" y="3910321"/>
              <a:ext cx="5602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Radar: Radio Detection and Ranging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95353" y="4310830"/>
              <a:ext cx="58383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err="1" smtClean="0"/>
                <a:t>Menggunakan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gelombang</a:t>
              </a:r>
              <a:r>
                <a:rPr lang="en-US" sz="2000" dirty="0" smtClean="0"/>
                <a:t> radio </a:t>
              </a:r>
              <a:r>
                <a:rPr lang="en-US" sz="2000" dirty="0" err="1" smtClean="0"/>
                <a:t>untuk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mendeteksi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suatu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objek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serta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mengukur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jarak</a:t>
              </a:r>
              <a:endParaRPr lang="en-US" sz="2000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71180" y="4006297"/>
              <a:ext cx="1710430" cy="1173523"/>
              <a:chOff x="1232275" y="4379745"/>
              <a:chExt cx="1710430" cy="117352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2276" y="4379745"/>
                <a:ext cx="1710429" cy="1173523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232275" y="4379745"/>
                <a:ext cx="17104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Sibakom.com</a:t>
                </a:r>
                <a:endParaRPr lang="en-US" sz="1200" dirty="0"/>
              </a:p>
            </p:txBody>
          </p:sp>
        </p:grpSp>
      </p:grpSp>
      <p:pic>
        <p:nvPicPr>
          <p:cNvPr id="1028" name="Picture 4" descr="Himawari89_Auto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92" y="5313390"/>
            <a:ext cx="1440259" cy="10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413762" y="5179820"/>
            <a:ext cx="560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Satellite: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413762" y="5494042"/>
            <a:ext cx="5345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Seperangkat</a:t>
            </a:r>
            <a:r>
              <a:rPr lang="en-US" sz="2000" dirty="0" smtClean="0"/>
              <a:t> system </a:t>
            </a:r>
            <a:r>
              <a:rPr lang="en-US" sz="2000" dirty="0" err="1" smtClean="0"/>
              <a:t>komunikasi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ditempatkan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orbit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gelombang</a:t>
            </a:r>
            <a:r>
              <a:rPr lang="en-US" sz="2000" dirty="0" smtClean="0"/>
              <a:t> infra-</a:t>
            </a:r>
            <a:r>
              <a:rPr lang="en-US" sz="2000" dirty="0" err="1" smtClean="0"/>
              <a:t>merah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visible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mendeteksi</a:t>
            </a:r>
            <a:r>
              <a:rPr lang="en-US" sz="2000" dirty="0" smtClean="0"/>
              <a:t> </a:t>
            </a:r>
            <a:r>
              <a:rPr lang="en-US" sz="2000" dirty="0" err="1" smtClean="0"/>
              <a:t>objek</a:t>
            </a:r>
            <a:endParaRPr lang="en-US" sz="2000" dirty="0"/>
          </a:p>
        </p:txBody>
      </p:sp>
      <p:sp>
        <p:nvSpPr>
          <p:cNvPr id="16" name="Rounded Rectangle 15"/>
          <p:cNvSpPr/>
          <p:nvPr/>
        </p:nvSpPr>
        <p:spPr>
          <a:xfrm>
            <a:off x="116379" y="2352498"/>
            <a:ext cx="8642468" cy="2809330"/>
          </a:xfrm>
          <a:prstGeom prst="roundRect">
            <a:avLst/>
          </a:prstGeom>
          <a:solidFill>
            <a:schemeClr val="bg1">
              <a:lumMod val="95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Active sensor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9322" y="5250518"/>
            <a:ext cx="8642468" cy="1510392"/>
          </a:xfrm>
          <a:prstGeom prst="roundRect">
            <a:avLst/>
          </a:prstGeom>
          <a:solidFill>
            <a:schemeClr val="bg1">
              <a:lumMod val="95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Passive sensor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4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GB" dirty="0" err="1" smtClean="0"/>
              <a:t>Jenis</a:t>
            </a:r>
            <a:r>
              <a:rPr lang="en-GB" dirty="0" smtClean="0"/>
              <a:t> </a:t>
            </a:r>
            <a:r>
              <a:rPr lang="en-GB" dirty="0" err="1" smtClean="0"/>
              <a:t>satelit</a:t>
            </a:r>
            <a:r>
              <a:rPr lang="en-GB" dirty="0" smtClean="0"/>
              <a:t> </a:t>
            </a:r>
            <a:r>
              <a:rPr lang="en-GB" dirty="0" err="1" smtClean="0"/>
              <a:t>berdasarkan</a:t>
            </a:r>
            <a:r>
              <a:rPr lang="en-GB" dirty="0" smtClean="0"/>
              <a:t> “</a:t>
            </a:r>
            <a:r>
              <a:rPr lang="en-GB" b="1" dirty="0" smtClean="0"/>
              <a:t>orbit</a:t>
            </a:r>
            <a:r>
              <a:rPr lang="en-GB" dirty="0" smtClean="0"/>
              <a:t>”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25" y="1221278"/>
            <a:ext cx="7343775" cy="4648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257" y="5935980"/>
            <a:ext cx="52619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https://www.nesdis.noaa.gov/content/what-satellite</a:t>
            </a:r>
          </a:p>
        </p:txBody>
      </p:sp>
    </p:spTree>
    <p:extLst>
      <p:ext uri="{BB962C8B-B14F-4D97-AF65-F5344CB8AC3E}">
        <p14:creationId xmlns:p14="http://schemas.microsoft.com/office/powerpoint/2010/main" val="14011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5350" cy="1325563"/>
          </a:xfrm>
        </p:spPr>
        <p:txBody>
          <a:bodyPr/>
          <a:lstStyle/>
          <a:p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Satelit Polar </a:t>
            </a:r>
            <a:r>
              <a:rPr lang="en-US" dirty="0" err="1" smtClean="0"/>
              <a:t>dan</a:t>
            </a:r>
            <a:r>
              <a:rPr lang="en-US" dirty="0" smtClean="0"/>
              <a:t> LEO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300287"/>
            <a:ext cx="63627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6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589" y="1588620"/>
            <a:ext cx="4999156" cy="397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/>
          <a:lstStyle/>
          <a:p>
            <a:r>
              <a:rPr lang="en-GB" dirty="0" err="1" smtClean="0"/>
              <a:t>Prinsip</a:t>
            </a:r>
            <a:r>
              <a:rPr lang="en-GB" dirty="0" smtClean="0"/>
              <a:t> </a:t>
            </a:r>
            <a:r>
              <a:rPr lang="en-GB" dirty="0" err="1" smtClean="0"/>
              <a:t>dasar</a:t>
            </a:r>
            <a:r>
              <a:rPr lang="en-GB" dirty="0" smtClean="0"/>
              <a:t> </a:t>
            </a:r>
            <a:r>
              <a:rPr lang="en-GB" dirty="0" err="1" smtClean="0"/>
              <a:t>pengamatan</a:t>
            </a:r>
            <a:r>
              <a:rPr lang="en-GB" dirty="0"/>
              <a:t> </a:t>
            </a:r>
            <a:r>
              <a:rPr lang="en-GB" dirty="0" err="1" smtClean="0"/>
              <a:t>satelit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5"/>
            <a:ext cx="4455621" cy="3635837"/>
          </a:xfrm>
        </p:spPr>
        <p:txBody>
          <a:bodyPr>
            <a:normAutofit/>
          </a:bodyPr>
          <a:lstStyle/>
          <a:p>
            <a:r>
              <a:rPr lang="en-GB" sz="2000" dirty="0" smtClean="0"/>
              <a:t>A </a:t>
            </a:r>
            <a:r>
              <a:rPr lang="en-GB" sz="2000" dirty="0" smtClean="0"/>
              <a:t>: </a:t>
            </a:r>
            <a:r>
              <a:rPr lang="en-GB" sz="2000" dirty="0" err="1" smtClean="0"/>
              <a:t>Sumber</a:t>
            </a:r>
            <a:r>
              <a:rPr lang="en-GB" sz="2000" dirty="0" smtClean="0"/>
              <a:t> </a:t>
            </a:r>
            <a:r>
              <a:rPr lang="en-GB" sz="2000" dirty="0" err="1" smtClean="0"/>
              <a:t>energi</a:t>
            </a:r>
            <a:endParaRPr lang="en-GB" sz="2000" dirty="0" smtClean="0"/>
          </a:p>
          <a:p>
            <a:r>
              <a:rPr lang="en-GB" sz="2000" dirty="0" smtClean="0"/>
              <a:t>B : </a:t>
            </a:r>
            <a:r>
              <a:rPr lang="en-GB" sz="2000" b="1" dirty="0" err="1" smtClean="0"/>
              <a:t>Radiasi</a:t>
            </a:r>
            <a:r>
              <a:rPr lang="en-GB" sz="2000" dirty="0" smtClean="0"/>
              <a:t> </a:t>
            </a:r>
            <a:r>
              <a:rPr lang="en-GB" sz="2000" dirty="0" err="1" smtClean="0"/>
              <a:t>dan</a:t>
            </a:r>
            <a:r>
              <a:rPr lang="en-GB" sz="2000" dirty="0" smtClean="0"/>
              <a:t> </a:t>
            </a:r>
            <a:r>
              <a:rPr lang="en-GB" sz="2000" dirty="0" err="1" smtClean="0"/>
              <a:t>atmosfer</a:t>
            </a:r>
            <a:endParaRPr lang="en-GB" sz="2000" dirty="0" smtClean="0"/>
          </a:p>
          <a:p>
            <a:r>
              <a:rPr lang="en-GB" sz="2000" dirty="0" smtClean="0"/>
              <a:t>C : </a:t>
            </a:r>
            <a:r>
              <a:rPr lang="en-GB" sz="2000" dirty="0" err="1" smtClean="0"/>
              <a:t>Interaksi</a:t>
            </a:r>
            <a:r>
              <a:rPr lang="en-GB" sz="2000" dirty="0" smtClean="0"/>
              <a:t> </a:t>
            </a:r>
            <a:r>
              <a:rPr lang="en-GB" sz="2000" dirty="0" err="1" smtClean="0"/>
              <a:t>dengan</a:t>
            </a:r>
            <a:r>
              <a:rPr lang="en-GB" sz="2000" dirty="0" smtClean="0"/>
              <a:t> </a:t>
            </a:r>
            <a:r>
              <a:rPr lang="en-GB" sz="2000" dirty="0" err="1" smtClean="0"/>
              <a:t>objek</a:t>
            </a:r>
            <a:endParaRPr lang="en-GB" sz="2000" dirty="0" smtClean="0"/>
          </a:p>
          <a:p>
            <a:r>
              <a:rPr lang="en-GB" sz="2000" dirty="0" smtClean="0"/>
              <a:t>D </a:t>
            </a:r>
            <a:r>
              <a:rPr lang="en-GB" sz="2000" dirty="0" smtClean="0"/>
              <a:t>: </a:t>
            </a:r>
            <a:r>
              <a:rPr lang="en-GB" sz="2000" dirty="0" err="1"/>
              <a:t>P</a:t>
            </a:r>
            <a:r>
              <a:rPr lang="en-GB" sz="2000" dirty="0" err="1" smtClean="0"/>
              <a:t>enangkapan</a:t>
            </a:r>
            <a:r>
              <a:rPr lang="en-GB" sz="2000" dirty="0" smtClean="0"/>
              <a:t> </a:t>
            </a:r>
            <a:r>
              <a:rPr lang="en-GB" sz="2000" dirty="0" err="1" smtClean="0"/>
              <a:t>sinyal</a:t>
            </a:r>
            <a:r>
              <a:rPr lang="en-GB" sz="2000" dirty="0" smtClean="0"/>
              <a:t>/energy </a:t>
            </a:r>
            <a:r>
              <a:rPr lang="en-GB" sz="2000" dirty="0" err="1" smtClean="0"/>
              <a:t>oleh</a:t>
            </a:r>
            <a:r>
              <a:rPr lang="en-GB" sz="2000" dirty="0" smtClean="0"/>
              <a:t> sensor</a:t>
            </a:r>
            <a:endParaRPr lang="en-GB" sz="2000" dirty="0" smtClean="0"/>
          </a:p>
          <a:p>
            <a:r>
              <a:rPr lang="en-GB" sz="2000" dirty="0" smtClean="0"/>
              <a:t>E </a:t>
            </a:r>
            <a:r>
              <a:rPr lang="en-GB" sz="2000" dirty="0" smtClean="0"/>
              <a:t>: </a:t>
            </a:r>
            <a:r>
              <a:rPr lang="en-GB" sz="2000" dirty="0" err="1" smtClean="0"/>
              <a:t>Transmisi</a:t>
            </a:r>
            <a:r>
              <a:rPr lang="en-GB" sz="2000" dirty="0" smtClean="0"/>
              <a:t>, </a:t>
            </a:r>
            <a:r>
              <a:rPr lang="en-GB" sz="2000" dirty="0" err="1" smtClean="0"/>
              <a:t>penerimaan</a:t>
            </a:r>
            <a:r>
              <a:rPr lang="en-GB" sz="2000" dirty="0" smtClean="0"/>
              <a:t> </a:t>
            </a:r>
            <a:r>
              <a:rPr lang="en-GB" sz="2000" dirty="0" err="1" smtClean="0"/>
              <a:t>dan</a:t>
            </a:r>
            <a:r>
              <a:rPr lang="en-GB" sz="2000" dirty="0" smtClean="0"/>
              <a:t> </a:t>
            </a:r>
            <a:r>
              <a:rPr lang="en-GB" sz="2000" dirty="0" err="1" smtClean="0"/>
              <a:t>pemrosesan</a:t>
            </a:r>
            <a:r>
              <a:rPr lang="en-GB" sz="2000" dirty="0" smtClean="0"/>
              <a:t> data</a:t>
            </a:r>
            <a:endParaRPr lang="en-GB" sz="2000" dirty="0" smtClean="0"/>
          </a:p>
          <a:p>
            <a:r>
              <a:rPr lang="en-GB" sz="2000" dirty="0" smtClean="0"/>
              <a:t>F </a:t>
            </a:r>
            <a:r>
              <a:rPr lang="en-GB" sz="2000" dirty="0" smtClean="0"/>
              <a:t>: </a:t>
            </a:r>
            <a:r>
              <a:rPr lang="en-GB" sz="2000" dirty="0" err="1"/>
              <a:t>I</a:t>
            </a:r>
            <a:r>
              <a:rPr lang="en-GB" sz="2000" dirty="0" err="1" smtClean="0"/>
              <a:t>nterpretasi</a:t>
            </a:r>
            <a:r>
              <a:rPr lang="en-GB" sz="2000" dirty="0" smtClean="0"/>
              <a:t> </a:t>
            </a:r>
            <a:r>
              <a:rPr lang="en-GB" sz="2000" dirty="0" err="1" smtClean="0"/>
              <a:t>dan</a:t>
            </a:r>
            <a:r>
              <a:rPr lang="en-GB" sz="2000" dirty="0" smtClean="0"/>
              <a:t> analysis </a:t>
            </a:r>
            <a:r>
              <a:rPr lang="en-GB" sz="2000" dirty="0" err="1" smtClean="0"/>
              <a:t>citra</a:t>
            </a:r>
            <a:endParaRPr lang="en-GB" sz="2000" dirty="0" smtClean="0"/>
          </a:p>
          <a:p>
            <a:r>
              <a:rPr lang="en-GB" sz="2000" dirty="0" smtClean="0"/>
              <a:t>G </a:t>
            </a:r>
            <a:r>
              <a:rPr lang="en-GB" sz="2000" dirty="0" smtClean="0"/>
              <a:t>: </a:t>
            </a:r>
            <a:r>
              <a:rPr lang="en-GB" sz="2000" dirty="0" err="1" smtClean="0"/>
              <a:t>Pemanfaatan</a:t>
            </a:r>
            <a:r>
              <a:rPr lang="en-GB" sz="2000" dirty="0" smtClean="0"/>
              <a:t> </a:t>
            </a:r>
            <a:r>
              <a:rPr lang="en-GB" sz="2000" dirty="0" err="1" smtClean="0"/>
              <a:t>informasi</a:t>
            </a:r>
            <a:r>
              <a:rPr lang="en-GB" sz="2000" dirty="0" smtClean="0"/>
              <a:t> (end users)</a:t>
            </a:r>
            <a:endParaRPr lang="en-GB" sz="2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185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536275" y="563153"/>
            <a:ext cx="2852203" cy="2439284"/>
            <a:chOff x="5536275" y="563153"/>
            <a:chExt cx="2852203" cy="2439284"/>
          </a:xfrm>
        </p:grpSpPr>
        <p:pic>
          <p:nvPicPr>
            <p:cNvPr id="4098" name="Picture 2" descr="http://planetfacts.org/wp-content/uploads/2011/03/solar-radiati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6275" y="563153"/>
              <a:ext cx="2852203" cy="216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138452" y="2725438"/>
              <a:ext cx="12500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Planetfacts.org</a:t>
              </a:r>
              <a:endParaRPr lang="en-US" sz="12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2" y="563153"/>
            <a:ext cx="4720758" cy="222345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57520" y="3296028"/>
            <a:ext cx="3649092" cy="3195932"/>
            <a:chOff x="357520" y="3296028"/>
            <a:chExt cx="3649092" cy="3195932"/>
          </a:xfrm>
        </p:grpSpPr>
        <p:sp>
          <p:nvSpPr>
            <p:cNvPr id="11" name="Rectangle 10"/>
            <p:cNvSpPr/>
            <p:nvPr/>
          </p:nvSpPr>
          <p:spPr>
            <a:xfrm>
              <a:off x="598589" y="6214961"/>
              <a:ext cx="17372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http://www.ces.fau.edu/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520" y="3296028"/>
              <a:ext cx="3649092" cy="283580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0" y="0"/>
            <a:ext cx="4378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Radiasi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atmosfer</a:t>
            </a:r>
            <a:endParaRPr lang="en-US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856255" y="4886193"/>
            <a:ext cx="3492419" cy="1846132"/>
            <a:chOff x="4856255" y="4886193"/>
            <a:chExt cx="3492419" cy="184613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6255" y="4886193"/>
              <a:ext cx="3492419" cy="170763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4984876" y="6455326"/>
              <a:ext cx="18921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https://faculty.virginia.edu/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56255" y="2997046"/>
            <a:ext cx="3536354" cy="1828840"/>
            <a:chOff x="4856255" y="2997046"/>
            <a:chExt cx="3536354" cy="18288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56255" y="2997046"/>
              <a:ext cx="3338142" cy="182884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6242661" y="3212879"/>
              <a:ext cx="21499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http://agron-www.agron.iastate.edu/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43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4839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Interaksi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99" y="988445"/>
            <a:ext cx="3321919" cy="37537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610" y="5319996"/>
            <a:ext cx="5361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Kanal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mengamati</a:t>
            </a:r>
            <a:r>
              <a:rPr lang="en-US" sz="2000" dirty="0"/>
              <a:t> </a:t>
            </a:r>
            <a:r>
              <a:rPr lang="en-US" sz="20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Awan : Gel. infra-</a:t>
            </a:r>
            <a:r>
              <a:rPr lang="en-US" sz="2000" dirty="0" err="1" smtClean="0"/>
              <a:t>merah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Hujan</a:t>
            </a:r>
            <a:r>
              <a:rPr lang="en-US" sz="2000" dirty="0" smtClean="0"/>
              <a:t> : Gel. </a:t>
            </a:r>
            <a:r>
              <a:rPr lang="en-US" sz="2000" dirty="0" err="1" smtClean="0"/>
              <a:t>mikro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182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3" y="2645916"/>
            <a:ext cx="2533650" cy="3514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73" y="2645916"/>
            <a:ext cx="3087842" cy="321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515" y="2618510"/>
            <a:ext cx="2961199" cy="3673488"/>
          </a:xfrm>
          <a:prstGeom prst="rect">
            <a:avLst/>
          </a:prstGeom>
        </p:spPr>
      </p:pic>
      <p:pic>
        <p:nvPicPr>
          <p:cNvPr id="9" name="Picture 4" descr="The Spectrum of Electromagnetic Radiation. Electromagnetic radiation ranges from radio-waves with wavelengths of hundreds of meters and more, to gamma rays, with wavelengths of 10-12 m, which is as small as the size of an atomic nucleus. From chromacademy.com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90" y="394538"/>
            <a:ext cx="4547655" cy="205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66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Contoh</a:t>
            </a:r>
            <a:r>
              <a:rPr lang="en-US" sz="4000" dirty="0" smtClean="0"/>
              <a:t> </a:t>
            </a:r>
            <a:r>
              <a:rPr lang="en-US" sz="4000" b="1" dirty="0" err="1" smtClean="0"/>
              <a:t>kanal</a:t>
            </a:r>
            <a:r>
              <a:rPr lang="en-US" sz="4000" dirty="0" smtClean="0"/>
              <a:t> sensor </a:t>
            </a:r>
            <a:r>
              <a:rPr lang="en-US" sz="4000" dirty="0" err="1" smtClean="0"/>
              <a:t>pada</a:t>
            </a:r>
            <a:r>
              <a:rPr lang="en-US" sz="4000" dirty="0" smtClean="0"/>
              <a:t> </a:t>
            </a:r>
            <a:r>
              <a:rPr lang="en-US" sz="4000" dirty="0" err="1" smtClean="0"/>
              <a:t>satelit</a:t>
            </a:r>
            <a:r>
              <a:rPr lang="en-US" sz="4000" dirty="0" smtClean="0"/>
              <a:t> Landsat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17" y="2111519"/>
            <a:ext cx="63341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9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781396"/>
          </a:xfrm>
        </p:spPr>
        <p:txBody>
          <a:bodyPr/>
          <a:lstStyle/>
          <a:p>
            <a:r>
              <a:rPr lang="en-US" dirty="0" err="1" smtClean="0"/>
              <a:t>Pemanfaatan</a:t>
            </a:r>
            <a:r>
              <a:rPr lang="en-US" dirty="0" smtClean="0"/>
              <a:t> Citra Satelit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68" y="1056970"/>
            <a:ext cx="5291465" cy="340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781396"/>
          </a:xfrm>
        </p:spPr>
        <p:txBody>
          <a:bodyPr/>
          <a:lstStyle/>
          <a:p>
            <a:r>
              <a:rPr lang="en-US" dirty="0" err="1" smtClean="0"/>
              <a:t>Pemanfaatan</a:t>
            </a:r>
            <a:r>
              <a:rPr lang="en-US" dirty="0" smtClean="0"/>
              <a:t> Citra Satelit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11" y="1445782"/>
            <a:ext cx="5240860" cy="40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43944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Riwayat</a:t>
            </a:r>
            <a:r>
              <a:rPr lang="en-GB" dirty="0" smtClean="0"/>
              <a:t> </a:t>
            </a:r>
            <a:r>
              <a:rPr lang="en-GB" dirty="0" err="1" smtClean="0"/>
              <a:t>Singkat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314" y="1253331"/>
            <a:ext cx="8438077" cy="4351338"/>
          </a:xfrm>
        </p:spPr>
        <p:txBody>
          <a:bodyPr/>
          <a:lstStyle/>
          <a:p>
            <a:r>
              <a:rPr lang="en-GB" dirty="0" smtClean="0"/>
              <a:t>Muhammad </a:t>
            </a:r>
            <a:r>
              <a:rPr lang="en-GB" dirty="0" err="1" smtClean="0"/>
              <a:t>Rezza</a:t>
            </a:r>
            <a:r>
              <a:rPr lang="en-GB" dirty="0" smtClean="0"/>
              <a:t> </a:t>
            </a:r>
            <a:r>
              <a:rPr lang="en-GB" dirty="0" err="1" smtClean="0"/>
              <a:t>Ferdiansyah</a:t>
            </a:r>
            <a:endParaRPr lang="en-GB" dirty="0" smtClean="0"/>
          </a:p>
          <a:p>
            <a:r>
              <a:rPr lang="en-GB" dirty="0" err="1" smtClean="0"/>
              <a:t>Pendidikan</a:t>
            </a:r>
            <a:r>
              <a:rPr lang="en-GB" dirty="0" smtClean="0"/>
              <a:t> </a:t>
            </a:r>
            <a:r>
              <a:rPr lang="en-GB" dirty="0" err="1" smtClean="0"/>
              <a:t>terakhir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(</a:t>
            </a:r>
            <a:r>
              <a:rPr lang="en-GB" dirty="0" err="1" smtClean="0"/>
              <a:t>Maret</a:t>
            </a:r>
            <a:r>
              <a:rPr lang="en-GB" dirty="0" smtClean="0"/>
              <a:t> 2020) S3 Tokyo Institute of Technology, </a:t>
            </a:r>
            <a:r>
              <a:rPr lang="en-GB" dirty="0" err="1" smtClean="0"/>
              <a:t>Jepang</a:t>
            </a:r>
            <a:endParaRPr lang="en-GB" dirty="0" smtClean="0"/>
          </a:p>
          <a:p>
            <a:r>
              <a:rPr lang="en-GB" dirty="0" err="1" smtClean="0"/>
              <a:t>Pekerjaan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(2010 ~) Sub </a:t>
            </a:r>
            <a:r>
              <a:rPr lang="en-GB" dirty="0" err="1" smtClean="0"/>
              <a:t>Bidang</a:t>
            </a:r>
            <a:r>
              <a:rPr lang="en-GB" dirty="0" smtClean="0"/>
              <a:t> </a:t>
            </a:r>
            <a:r>
              <a:rPr lang="en-GB" dirty="0" err="1" smtClean="0"/>
              <a:t>Pengelolaan</a:t>
            </a:r>
            <a:r>
              <a:rPr lang="en-GB" dirty="0" smtClean="0"/>
              <a:t> Citra </a:t>
            </a:r>
            <a:r>
              <a:rPr lang="en-GB" dirty="0" err="1" smtClean="0"/>
              <a:t>Satelit</a:t>
            </a:r>
            <a:r>
              <a:rPr lang="en-GB" dirty="0" smtClean="0"/>
              <a:t>, </a:t>
            </a:r>
            <a:r>
              <a:rPr lang="en-GB" dirty="0" err="1" smtClean="0"/>
              <a:t>Bidang</a:t>
            </a:r>
            <a:r>
              <a:rPr lang="en-GB" dirty="0" smtClean="0"/>
              <a:t> </a:t>
            </a:r>
            <a:r>
              <a:rPr lang="en-GB" dirty="0" err="1" smtClean="0"/>
              <a:t>Pengelolaan</a:t>
            </a:r>
            <a:r>
              <a:rPr lang="en-GB" dirty="0" smtClean="0"/>
              <a:t> Citra </a:t>
            </a:r>
            <a:r>
              <a:rPr lang="en-GB" dirty="0" err="1" smtClean="0"/>
              <a:t>Inderaja</a:t>
            </a:r>
            <a:r>
              <a:rPr lang="en-GB" dirty="0" smtClean="0"/>
              <a:t>, </a:t>
            </a:r>
            <a:r>
              <a:rPr lang="en-GB" dirty="0" err="1" smtClean="0"/>
              <a:t>Pusat</a:t>
            </a:r>
            <a:r>
              <a:rPr lang="en-GB" dirty="0" smtClean="0"/>
              <a:t> </a:t>
            </a:r>
            <a:r>
              <a:rPr lang="en-GB" dirty="0" err="1" smtClean="0"/>
              <a:t>Meteorologi</a:t>
            </a:r>
            <a:r>
              <a:rPr lang="en-GB" dirty="0" smtClean="0"/>
              <a:t> </a:t>
            </a:r>
            <a:r>
              <a:rPr lang="en-GB" dirty="0" err="1" smtClean="0"/>
              <a:t>Publik</a:t>
            </a:r>
            <a:r>
              <a:rPr lang="en-GB" dirty="0" smtClean="0"/>
              <a:t> - BMKG</a:t>
            </a:r>
          </a:p>
          <a:p>
            <a:r>
              <a:rPr lang="en-GB" dirty="0" err="1" smtClean="0"/>
              <a:t>Tema</a:t>
            </a:r>
            <a:r>
              <a:rPr lang="en-GB" dirty="0" smtClean="0"/>
              <a:t> </a:t>
            </a:r>
            <a:r>
              <a:rPr lang="en-GB" dirty="0" err="1" smtClean="0"/>
              <a:t>penelitian</a:t>
            </a:r>
            <a:r>
              <a:rPr lang="en-GB" dirty="0" smtClean="0"/>
              <a:t>:</a:t>
            </a:r>
          </a:p>
          <a:p>
            <a:pPr lvl="1"/>
            <a:r>
              <a:rPr lang="en-GB" dirty="0" err="1" smtClean="0"/>
              <a:t>Pengembangan</a:t>
            </a:r>
            <a:r>
              <a:rPr lang="en-GB" dirty="0" smtClean="0"/>
              <a:t> </a:t>
            </a:r>
            <a:r>
              <a:rPr lang="en-GB" dirty="0" err="1" smtClean="0"/>
              <a:t>teknik</a:t>
            </a:r>
            <a:r>
              <a:rPr lang="en-GB" dirty="0" smtClean="0"/>
              <a:t> </a:t>
            </a:r>
            <a:r>
              <a:rPr lang="en-GB" dirty="0" err="1" smtClean="0"/>
              <a:t>pengamatan</a:t>
            </a:r>
            <a:r>
              <a:rPr lang="en-GB" dirty="0" smtClean="0"/>
              <a:t> urban meteorology</a:t>
            </a:r>
          </a:p>
          <a:p>
            <a:pPr lvl="1"/>
            <a:r>
              <a:rPr lang="en-GB" dirty="0" err="1" smtClean="0"/>
              <a:t>Pengembangan</a:t>
            </a:r>
            <a:r>
              <a:rPr lang="en-GB" dirty="0" smtClean="0"/>
              <a:t> </a:t>
            </a:r>
            <a:r>
              <a:rPr lang="en-GB" dirty="0" err="1" smtClean="0"/>
              <a:t>produk</a:t>
            </a:r>
            <a:r>
              <a:rPr lang="en-GB" dirty="0" smtClean="0"/>
              <a:t> </a:t>
            </a:r>
            <a:r>
              <a:rPr lang="en-GB" dirty="0" err="1" smtClean="0"/>
              <a:t>citra</a:t>
            </a:r>
            <a:r>
              <a:rPr lang="en-GB" dirty="0" smtClean="0"/>
              <a:t> </a:t>
            </a:r>
            <a:r>
              <a:rPr lang="en-GB" dirty="0" err="1" smtClean="0"/>
              <a:t>satelit</a:t>
            </a:r>
            <a:r>
              <a:rPr lang="en-GB" dirty="0" smtClean="0"/>
              <a:t> </a:t>
            </a:r>
            <a:r>
              <a:rPr lang="en-GB" dirty="0" err="1" smtClean="0"/>
              <a:t>untuk</a:t>
            </a:r>
            <a:r>
              <a:rPr lang="en-GB" dirty="0" smtClean="0"/>
              <a:t> </a:t>
            </a:r>
            <a:r>
              <a:rPr lang="en-GB" dirty="0" err="1" smtClean="0"/>
              <a:t>pengamatan</a:t>
            </a:r>
            <a:r>
              <a:rPr lang="en-GB" dirty="0" smtClean="0"/>
              <a:t> proses </a:t>
            </a:r>
            <a:r>
              <a:rPr lang="en-GB" dirty="0" err="1" smtClean="0"/>
              <a:t>meteorologis</a:t>
            </a:r>
            <a:r>
              <a:rPr lang="en-GB" dirty="0" smtClean="0"/>
              <a:t> </a:t>
            </a:r>
            <a:r>
              <a:rPr lang="en-GB" dirty="0" err="1" smtClean="0"/>
              <a:t>pada</a:t>
            </a:r>
            <a:r>
              <a:rPr lang="en-GB" dirty="0" smtClean="0"/>
              <a:t> </a:t>
            </a:r>
            <a:r>
              <a:rPr lang="en-GB" dirty="0" err="1" smtClean="0"/>
              <a:t>Lapisan</a:t>
            </a:r>
            <a:r>
              <a:rPr lang="en-GB" dirty="0" smtClean="0"/>
              <a:t> Batas </a:t>
            </a:r>
            <a:r>
              <a:rPr lang="en-GB" dirty="0" err="1" smtClean="0"/>
              <a:t>Atmosfer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7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781396"/>
          </a:xfrm>
        </p:spPr>
        <p:txBody>
          <a:bodyPr/>
          <a:lstStyle/>
          <a:p>
            <a:r>
              <a:rPr lang="en-US" dirty="0" err="1" smtClean="0"/>
              <a:t>Pemanfaatan</a:t>
            </a:r>
            <a:r>
              <a:rPr lang="en-US" dirty="0" smtClean="0"/>
              <a:t> Citra Satelit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45" y="1343220"/>
            <a:ext cx="5685044" cy="4869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8093" y="781397"/>
            <a:ext cx="226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scatterometer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781396"/>
          </a:xfrm>
        </p:spPr>
        <p:txBody>
          <a:bodyPr/>
          <a:lstStyle/>
          <a:p>
            <a:r>
              <a:rPr lang="en-US" dirty="0" err="1" smtClean="0"/>
              <a:t>Pemanfaatan</a:t>
            </a:r>
            <a:r>
              <a:rPr lang="en-US" dirty="0" smtClean="0"/>
              <a:t> Citra Satelit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75" y="4179936"/>
            <a:ext cx="4422372" cy="25520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6" y="624864"/>
            <a:ext cx="7847215" cy="34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47898"/>
          </a:xfrm>
        </p:spPr>
        <p:txBody>
          <a:bodyPr/>
          <a:lstStyle/>
          <a:p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“proxy”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satelit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96" y="1322243"/>
            <a:ext cx="6249873" cy="3211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7076" y="4929447"/>
            <a:ext cx="753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Kanal</a:t>
            </a:r>
            <a:r>
              <a:rPr lang="en-US" dirty="0" smtClean="0"/>
              <a:t> “visible” di </a:t>
            </a:r>
            <a:r>
              <a:rPr lang="en-US" dirty="0" err="1" smtClean="0"/>
              <a:t>malam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militer</a:t>
            </a:r>
            <a:r>
              <a:rPr lang="en-US" dirty="0" smtClean="0"/>
              <a:t>, energy, logistic, </a:t>
            </a:r>
            <a:r>
              <a:rPr lang="en-US" dirty="0" err="1" smtClean="0"/>
              <a:t>populasi</a:t>
            </a:r>
            <a:r>
              <a:rPr lang="en-US" dirty="0" smtClean="0"/>
              <a:t> urban, </a:t>
            </a:r>
            <a:r>
              <a:rPr lang="en-US" dirty="0" err="1" smtClean="0"/>
              <a:t>transportasi</a:t>
            </a:r>
            <a:r>
              <a:rPr lang="en-US" dirty="0" smtClean="0"/>
              <a:t>, </a:t>
            </a:r>
            <a:r>
              <a:rPr lang="en-US" dirty="0" err="1" smtClean="0"/>
              <a:t>dll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8532"/>
          </a:xfrm>
        </p:spPr>
        <p:txBody>
          <a:bodyPr/>
          <a:lstStyle/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“proxy”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satelit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161" y="1162224"/>
            <a:ext cx="4522172" cy="3476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137" y="5145578"/>
            <a:ext cx="798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Informasi</a:t>
            </a:r>
            <a:r>
              <a:rPr lang="en-US" dirty="0" smtClean="0"/>
              <a:t> sea breeze (</a:t>
            </a:r>
            <a:r>
              <a:rPr lang="en-US" dirty="0" err="1" smtClean="0"/>
              <a:t>angin</a:t>
            </a:r>
            <a:r>
              <a:rPr lang="en-US" dirty="0" smtClean="0"/>
              <a:t> </a:t>
            </a:r>
            <a:r>
              <a:rPr lang="en-US" dirty="0" err="1" smtClean="0"/>
              <a:t>laut</a:t>
            </a:r>
            <a:r>
              <a:rPr lang="en-US" dirty="0" smtClean="0"/>
              <a:t>)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pola</a:t>
            </a:r>
            <a:r>
              <a:rPr lang="en-US" dirty="0" smtClean="0"/>
              <a:t> </a:t>
            </a:r>
            <a:r>
              <a:rPr lang="en-US" dirty="0" err="1" smtClean="0"/>
              <a:t>barisan</a:t>
            </a:r>
            <a:r>
              <a:rPr lang="en-US" dirty="0" smtClean="0"/>
              <a:t> </a:t>
            </a:r>
            <a:r>
              <a:rPr lang="en-US" dirty="0" err="1" smtClean="0"/>
              <a:t>awan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Polusi</a:t>
            </a:r>
            <a:r>
              <a:rPr lang="en-US" dirty="0" smtClean="0"/>
              <a:t> </a:t>
            </a:r>
            <a:r>
              <a:rPr lang="en-US" dirty="0" err="1" smtClean="0"/>
              <a:t>udara</a:t>
            </a:r>
            <a:r>
              <a:rPr lang="en-US" dirty="0" smtClean="0"/>
              <a:t>, </a:t>
            </a:r>
            <a:r>
              <a:rPr lang="en-US" dirty="0" err="1" smtClean="0"/>
              <a:t>mitigasi</a:t>
            </a:r>
            <a:r>
              <a:rPr lang="en-US" dirty="0" smtClean="0"/>
              <a:t> urban-heat-island, </a:t>
            </a:r>
            <a:r>
              <a:rPr lang="en-US" dirty="0" err="1" smtClean="0"/>
              <a:t>pembangkit</a:t>
            </a:r>
            <a:r>
              <a:rPr lang="en-US" dirty="0" smtClean="0"/>
              <a:t> </a:t>
            </a:r>
            <a:r>
              <a:rPr lang="en-US" dirty="0" err="1" smtClean="0"/>
              <a:t>listrik</a:t>
            </a:r>
            <a:r>
              <a:rPr lang="en-US" dirty="0" smtClean="0"/>
              <a:t> </a:t>
            </a:r>
            <a:r>
              <a:rPr lang="en-US" dirty="0" err="1" smtClean="0"/>
              <a:t>energi</a:t>
            </a:r>
            <a:r>
              <a:rPr lang="en-US" dirty="0" smtClean="0"/>
              <a:t> angina, </a:t>
            </a:r>
            <a:r>
              <a:rPr lang="en-US" dirty="0" err="1" smtClean="0"/>
              <a:t>dll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3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pace satellites orbit Earth U.S. UK Russia China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05" y="1249526"/>
            <a:ext cx="5868983" cy="52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96991" y="6488668"/>
            <a:ext cx="340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Gambar</a:t>
            </a:r>
            <a:r>
              <a:rPr lang="en-GB" dirty="0" smtClean="0"/>
              <a:t>: Virtual Capitalist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6062" y="-9146"/>
            <a:ext cx="8525814" cy="1325563"/>
          </a:xfrm>
        </p:spPr>
        <p:txBody>
          <a:bodyPr>
            <a:normAutofit/>
          </a:bodyPr>
          <a:lstStyle/>
          <a:p>
            <a:r>
              <a:rPr lang="en-GB" dirty="0" smtClean="0"/>
              <a:t>Big challenges </a:t>
            </a:r>
            <a:r>
              <a:rPr lang="en-GB" dirty="0" err="1" smtClean="0"/>
              <a:t>untuk</a:t>
            </a:r>
            <a:r>
              <a:rPr lang="en-GB" dirty="0" smtClean="0"/>
              <a:t> </a:t>
            </a:r>
            <a:r>
              <a:rPr lang="en-GB" dirty="0" err="1" smtClean="0"/>
              <a:t>pengembangan</a:t>
            </a:r>
            <a:r>
              <a:rPr lang="en-GB" dirty="0" smtClean="0"/>
              <a:t> </a:t>
            </a:r>
            <a:r>
              <a:rPr lang="en-GB" dirty="0" err="1" smtClean="0"/>
              <a:t>satelit</a:t>
            </a:r>
            <a:r>
              <a:rPr lang="en-GB" dirty="0" smtClean="0"/>
              <a:t> di Indonesia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40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6062" y="-9146"/>
            <a:ext cx="85258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Big challenges </a:t>
            </a:r>
            <a:r>
              <a:rPr lang="en-GB" dirty="0" err="1" smtClean="0"/>
              <a:t>untuk</a:t>
            </a:r>
            <a:r>
              <a:rPr lang="en-GB" dirty="0" smtClean="0"/>
              <a:t> </a:t>
            </a:r>
            <a:r>
              <a:rPr lang="en-GB" dirty="0" err="1" smtClean="0"/>
              <a:t>pengembangan</a:t>
            </a:r>
            <a:r>
              <a:rPr lang="en-GB" dirty="0" smtClean="0"/>
              <a:t> </a:t>
            </a:r>
            <a:r>
              <a:rPr lang="en-GB" dirty="0" err="1" smtClean="0"/>
              <a:t>satelit</a:t>
            </a:r>
            <a:r>
              <a:rPr lang="en-GB" dirty="0" smtClean="0"/>
              <a:t> di Indonesia</a:t>
            </a:r>
            <a:endParaRPr lang="en-GB" dirty="0"/>
          </a:p>
        </p:txBody>
      </p:sp>
      <p:pic>
        <p:nvPicPr>
          <p:cNvPr id="3074" name="Picture 2" descr="br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2" y="1296236"/>
            <a:ext cx="801052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11357" y="2256424"/>
            <a:ext cx="8487742" cy="2658538"/>
            <a:chOff x="515974" y="3612830"/>
            <a:chExt cx="8487742" cy="26585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974" y="3612830"/>
              <a:ext cx="5959640" cy="223653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246910" y="5902036"/>
              <a:ext cx="6035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Satelit LEO yang </a:t>
              </a:r>
              <a:r>
                <a:rPr lang="en-US" dirty="0" err="1" smtClean="0"/>
                <a:t>mengorbit</a:t>
              </a:r>
              <a:r>
                <a:rPr lang="en-US" dirty="0"/>
                <a:t> </a:t>
              </a:r>
              <a:r>
                <a:rPr lang="en-US" dirty="0" smtClean="0"/>
                <a:t>di </a:t>
              </a:r>
              <a:r>
                <a:rPr lang="en-US" dirty="0" err="1" smtClean="0"/>
                <a:t>garis</a:t>
              </a:r>
              <a:r>
                <a:rPr lang="en-US" dirty="0" smtClean="0"/>
                <a:t> </a:t>
              </a:r>
              <a:r>
                <a:rPr lang="en-US" dirty="0" err="1" smtClean="0"/>
                <a:t>khatulistiwa</a:t>
              </a:r>
              <a:r>
                <a:rPr lang="en-US" dirty="0" smtClean="0"/>
                <a:t> (equatorial)</a:t>
              </a:r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676153" y="4130934"/>
              <a:ext cx="23275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Imager optic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Monitoring </a:t>
              </a:r>
              <a:r>
                <a:rPr lang="en-US" dirty="0" err="1" smtClean="0"/>
                <a:t>lingkungan</a:t>
              </a:r>
              <a:r>
                <a:rPr lang="en-US" dirty="0" smtClean="0"/>
                <a:t> </a:t>
              </a:r>
              <a:r>
                <a:rPr lang="en-US" dirty="0" err="1" smtClean="0"/>
                <a:t>dan</a:t>
              </a:r>
              <a:r>
                <a:rPr lang="en-US" dirty="0" smtClean="0"/>
                <a:t> SDA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 smtClean="0"/>
                <a:t>Lalu</a:t>
              </a:r>
              <a:r>
                <a:rPr lang="en-US" dirty="0" smtClean="0"/>
                <a:t> </a:t>
              </a:r>
              <a:r>
                <a:rPr lang="en-US" dirty="0" err="1" smtClean="0"/>
                <a:t>lintas</a:t>
              </a:r>
              <a:r>
                <a:rPr lang="en-US" dirty="0" smtClean="0"/>
                <a:t> </a:t>
              </a:r>
              <a:r>
                <a:rPr lang="en-US" dirty="0" err="1" smtClean="0"/>
                <a:t>kapal</a:t>
              </a:r>
              <a:r>
                <a:rPr lang="en-US" dirty="0" smtClean="0"/>
                <a:t>, </a:t>
              </a:r>
              <a:r>
                <a:rPr lang="en-US" dirty="0" err="1" smtClean="0"/>
                <a:t>dll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3624" y="5522925"/>
            <a:ext cx="8548121" cy="1051034"/>
            <a:chOff x="173624" y="5522925"/>
            <a:chExt cx="8548121" cy="1051034"/>
          </a:xfrm>
        </p:grpSpPr>
        <p:pic>
          <p:nvPicPr>
            <p:cNvPr id="3076" name="Picture 4" descr="https://big.go.id/img/logo-glo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24" y="5533110"/>
              <a:ext cx="1040848" cy="104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7848" y="5646280"/>
              <a:ext cx="2600325" cy="723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6837" y="5722480"/>
              <a:ext cx="561975" cy="571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397" y="5644612"/>
              <a:ext cx="553333" cy="6857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03036" y="5522925"/>
              <a:ext cx="920590" cy="8885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r="76207"/>
            <a:stretch/>
          </p:blipFill>
          <p:spPr>
            <a:xfrm>
              <a:off x="6730932" y="5643586"/>
              <a:ext cx="737148" cy="6472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71729" y="5614146"/>
              <a:ext cx="1050016" cy="651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87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619" y="1484803"/>
            <a:ext cx="7886700" cy="1574281"/>
          </a:xfrm>
        </p:spPr>
        <p:txBody>
          <a:bodyPr/>
          <a:lstStyle/>
          <a:p>
            <a:r>
              <a:rPr lang="en-GB" dirty="0" err="1" smtClean="0"/>
              <a:t>Biaya</a:t>
            </a:r>
            <a:r>
              <a:rPr lang="en-GB" dirty="0" smtClean="0"/>
              <a:t> </a:t>
            </a:r>
            <a:r>
              <a:rPr lang="en-GB" dirty="0" err="1" smtClean="0"/>
              <a:t>pembuatan</a:t>
            </a:r>
            <a:r>
              <a:rPr lang="en-GB" dirty="0" smtClean="0"/>
              <a:t> </a:t>
            </a:r>
            <a:r>
              <a:rPr lang="en-GB" dirty="0" err="1" smtClean="0"/>
              <a:t>dan</a:t>
            </a:r>
            <a:r>
              <a:rPr lang="en-GB" dirty="0" smtClean="0"/>
              <a:t> </a:t>
            </a:r>
            <a:r>
              <a:rPr lang="en-GB" dirty="0" err="1" smtClean="0"/>
              <a:t>pengembangan</a:t>
            </a:r>
            <a:r>
              <a:rPr lang="en-GB" dirty="0" smtClean="0"/>
              <a:t> </a:t>
            </a:r>
            <a:r>
              <a:rPr lang="en-GB" dirty="0" err="1" smtClean="0"/>
              <a:t>satelit</a:t>
            </a:r>
            <a:endParaRPr lang="en-GB" dirty="0" smtClean="0"/>
          </a:p>
          <a:p>
            <a:r>
              <a:rPr lang="en-GB" dirty="0" err="1" smtClean="0"/>
              <a:t>Pengembangan</a:t>
            </a:r>
            <a:r>
              <a:rPr lang="en-GB" dirty="0" smtClean="0"/>
              <a:t> </a:t>
            </a:r>
            <a:r>
              <a:rPr lang="en-GB" dirty="0" err="1" smtClean="0"/>
              <a:t>roket</a:t>
            </a:r>
            <a:r>
              <a:rPr lang="en-GB" dirty="0" smtClean="0"/>
              <a:t> </a:t>
            </a:r>
            <a:r>
              <a:rPr lang="en-GB" dirty="0" err="1" smtClean="0"/>
              <a:t>peluncur</a:t>
            </a:r>
            <a:endParaRPr lang="en-GB" dirty="0" smtClean="0"/>
          </a:p>
          <a:p>
            <a:r>
              <a:rPr lang="en-GB" dirty="0" err="1" smtClean="0"/>
              <a:t>Asuransi</a:t>
            </a:r>
            <a:r>
              <a:rPr lang="en-GB" dirty="0" smtClean="0"/>
              <a:t> </a:t>
            </a:r>
            <a:r>
              <a:rPr lang="en-GB" dirty="0" err="1" smtClean="0"/>
              <a:t>peluncuran</a:t>
            </a:r>
            <a:r>
              <a:rPr lang="en-GB" dirty="0" smtClean="0"/>
              <a:t> </a:t>
            </a:r>
            <a:r>
              <a:rPr lang="en-GB" dirty="0" err="1" smtClean="0"/>
              <a:t>satelit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6062" y="-9146"/>
            <a:ext cx="85258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i="1" dirty="0" smtClean="0"/>
              <a:t>Big challenges </a:t>
            </a:r>
            <a:r>
              <a:rPr lang="en-GB" dirty="0" err="1" smtClean="0"/>
              <a:t>untuk</a:t>
            </a:r>
            <a:r>
              <a:rPr lang="en-GB" dirty="0" smtClean="0"/>
              <a:t> </a:t>
            </a:r>
            <a:r>
              <a:rPr lang="en-GB" dirty="0" err="1" smtClean="0"/>
              <a:t>pengembangan</a:t>
            </a:r>
            <a:r>
              <a:rPr lang="en-GB" dirty="0" smtClean="0"/>
              <a:t> </a:t>
            </a:r>
            <a:r>
              <a:rPr lang="en-GB" dirty="0" err="1" smtClean="0"/>
              <a:t>satelit</a:t>
            </a:r>
            <a:r>
              <a:rPr lang="en-GB" dirty="0" smtClean="0"/>
              <a:t> di Indonesia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71" t="41156"/>
          <a:stretch/>
        </p:blipFill>
        <p:spPr>
          <a:xfrm>
            <a:off x="266007" y="3300154"/>
            <a:ext cx="6345503" cy="1546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769" y="3059084"/>
            <a:ext cx="2136821" cy="288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814647"/>
          </a:xfrm>
        </p:spPr>
        <p:txBody>
          <a:bodyPr/>
          <a:lstStyle/>
          <a:p>
            <a:r>
              <a:rPr lang="en-US" dirty="0" err="1" smtClean="0"/>
              <a:t>Penutup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517" y="1080558"/>
            <a:ext cx="7886700" cy="4929544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Pengamatan</a:t>
            </a:r>
            <a:r>
              <a:rPr lang="en-US" dirty="0" smtClean="0"/>
              <a:t> </a:t>
            </a:r>
            <a:r>
              <a:rPr lang="en-US" dirty="0" err="1" smtClean="0"/>
              <a:t>inderaja</a:t>
            </a:r>
            <a:r>
              <a:rPr lang="en-US" dirty="0" smtClean="0"/>
              <a:t> </a:t>
            </a:r>
            <a:r>
              <a:rPr lang="en-US" dirty="0" err="1" smtClean="0"/>
              <a:t>berguna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err="1" smtClean="0"/>
              <a:t>memperoleh</a:t>
            </a:r>
            <a:r>
              <a:rPr lang="en-US" dirty="0" smtClean="0"/>
              <a:t> </a:t>
            </a:r>
            <a:r>
              <a:rPr lang="en-US" b="1" dirty="0" err="1" smtClean="0"/>
              <a:t>informasi</a:t>
            </a:r>
            <a:r>
              <a:rPr lang="en-US" b="1" dirty="0" smtClean="0"/>
              <a:t> </a:t>
            </a:r>
            <a:r>
              <a:rPr lang="en-US" b="1" dirty="0" err="1" smtClean="0"/>
              <a:t>spasial</a:t>
            </a:r>
            <a:r>
              <a:rPr lang="en-US" b="1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jangkauan</a:t>
            </a:r>
            <a:r>
              <a:rPr lang="en-US" dirty="0" smtClean="0"/>
              <a:t> yang </a:t>
            </a:r>
            <a:r>
              <a:rPr lang="en-US" b="1" dirty="0" err="1" smtClean="0"/>
              <a:t>lebih</a:t>
            </a:r>
            <a:r>
              <a:rPr lang="en-US" b="1" dirty="0" smtClean="0"/>
              <a:t> </a:t>
            </a:r>
            <a:r>
              <a:rPr lang="en-US" b="1" dirty="0" err="1" smtClean="0"/>
              <a:t>luas</a:t>
            </a:r>
            <a:r>
              <a:rPr lang="en-US" dirty="0" smtClean="0"/>
              <a:t>,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engamati</a:t>
            </a:r>
            <a:r>
              <a:rPr lang="en-US" dirty="0" smtClean="0"/>
              <a:t> </a:t>
            </a:r>
            <a:r>
              <a:rPr lang="en-US" dirty="0" err="1"/>
              <a:t>k</a:t>
            </a:r>
            <a:r>
              <a:rPr lang="en-US" dirty="0" err="1" smtClean="0"/>
              <a:t>arakteristik</a:t>
            </a:r>
            <a:r>
              <a:rPr lang="en-US" dirty="0" smtClean="0"/>
              <a:t> </a:t>
            </a:r>
            <a:r>
              <a:rPr lang="en-US" dirty="0" err="1" smtClean="0"/>
              <a:t>alami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fisis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b="1" dirty="0" err="1" smtClean="0"/>
              <a:t>permukaan</a:t>
            </a:r>
            <a:endParaRPr lang="en-US" b="1" dirty="0" smtClean="0"/>
          </a:p>
          <a:p>
            <a:pPr lvl="1"/>
            <a:r>
              <a:rPr lang="en-US" dirty="0" err="1" smtClean="0"/>
              <a:t>mengamati</a:t>
            </a:r>
            <a:r>
              <a:rPr lang="en-US" dirty="0" smtClean="0"/>
              <a:t> </a:t>
            </a:r>
            <a:r>
              <a:rPr lang="en-US" b="1" dirty="0" err="1" smtClean="0"/>
              <a:t>perubahan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periode</a:t>
            </a:r>
            <a:endParaRPr lang="en-US" dirty="0" smtClean="0"/>
          </a:p>
          <a:p>
            <a:pPr lvl="1"/>
            <a:r>
              <a:rPr lang="en-US" b="1" dirty="0" err="1"/>
              <a:t>m</a:t>
            </a:r>
            <a:r>
              <a:rPr lang="en-US" b="1" dirty="0" err="1" smtClean="0"/>
              <a:t>engintegrasikan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sumber-sumber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lain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b="1" dirty="0" err="1" smtClean="0"/>
              <a:t>pengambilan</a:t>
            </a:r>
            <a:r>
              <a:rPr lang="en-US" b="1" dirty="0" smtClean="0"/>
              <a:t> </a:t>
            </a:r>
            <a:r>
              <a:rPr lang="en-US" b="1" dirty="0" err="1" smtClean="0"/>
              <a:t>keputusan</a:t>
            </a:r>
            <a:endParaRPr lang="en-US" b="1" dirty="0" smtClean="0"/>
          </a:p>
          <a:p>
            <a:r>
              <a:rPr lang="en-US" dirty="0" err="1" smtClean="0"/>
              <a:t>Pengolahan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satelit</a:t>
            </a:r>
            <a:r>
              <a:rPr lang="en-US" dirty="0" smtClean="0"/>
              <a:t> </a:t>
            </a:r>
            <a:r>
              <a:rPr lang="en-US" b="1" dirty="0" smtClean="0"/>
              <a:t>Landsat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</a:t>
            </a:r>
            <a:r>
              <a:rPr lang="en-US" b="1" dirty="0" err="1" smtClean="0"/>
              <a:t>geografis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Pengelompokan</a:t>
            </a:r>
            <a:r>
              <a:rPr lang="en-US" dirty="0" smtClean="0"/>
              <a:t> </a:t>
            </a:r>
            <a:r>
              <a:rPr lang="en-US" dirty="0" err="1" smtClean="0"/>
              <a:t>tata-guna</a:t>
            </a:r>
            <a:r>
              <a:rPr lang="en-US" dirty="0" smtClean="0"/>
              <a:t> </a:t>
            </a:r>
            <a:r>
              <a:rPr lang="en-US" dirty="0" err="1" smtClean="0"/>
              <a:t>lahan</a:t>
            </a:r>
            <a:endParaRPr lang="en-US" dirty="0" smtClean="0"/>
          </a:p>
          <a:p>
            <a:pPr lvl="1"/>
            <a:r>
              <a:rPr lang="en-US" dirty="0" err="1" smtClean="0"/>
              <a:t>Pengukuran</a:t>
            </a:r>
            <a:r>
              <a:rPr lang="en-US" dirty="0" smtClean="0"/>
              <a:t> </a:t>
            </a:r>
            <a:r>
              <a:rPr lang="en-US" dirty="0" err="1" smtClean="0"/>
              <a:t>luasan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potensi</a:t>
            </a:r>
            <a:r>
              <a:rPr lang="en-US" dirty="0" smtClean="0"/>
              <a:t> </a:t>
            </a:r>
            <a:r>
              <a:rPr lang="en-US" dirty="0" err="1" smtClean="0"/>
              <a:t>tanaman</a:t>
            </a:r>
            <a:r>
              <a:rPr lang="en-US" dirty="0" smtClean="0"/>
              <a:t> </a:t>
            </a:r>
            <a:r>
              <a:rPr lang="en-US" dirty="0" err="1" smtClean="0"/>
              <a:t>padi</a:t>
            </a:r>
            <a:endParaRPr lang="en-US" dirty="0" smtClean="0"/>
          </a:p>
          <a:p>
            <a:pPr lvl="1"/>
            <a:r>
              <a:rPr lang="en-US" dirty="0" smtClean="0"/>
              <a:t>Peta </a:t>
            </a:r>
            <a:r>
              <a:rPr lang="en-US" dirty="0" err="1" smtClean="0"/>
              <a:t>kebencanaan</a:t>
            </a:r>
            <a:endParaRPr lang="en-US" dirty="0" smtClean="0"/>
          </a:p>
          <a:p>
            <a:pPr lvl="1"/>
            <a:r>
              <a:rPr lang="en-US" dirty="0" err="1" smtClean="0"/>
              <a:t>dll</a:t>
            </a:r>
            <a:endParaRPr lang="en-US" dirty="0" smtClean="0"/>
          </a:p>
          <a:p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 </a:t>
            </a:r>
            <a:r>
              <a:rPr lang="en-US" b="1" dirty="0"/>
              <a:t>Himawari-8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b="1" dirty="0" err="1"/>
              <a:t>meteorologi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Peta </a:t>
            </a:r>
            <a:r>
              <a:rPr lang="en-US" dirty="0" err="1"/>
              <a:t>sebaran</a:t>
            </a:r>
            <a:r>
              <a:rPr lang="en-US" dirty="0"/>
              <a:t> </a:t>
            </a:r>
            <a:r>
              <a:rPr lang="en-US" dirty="0" err="1"/>
              <a:t>awan</a:t>
            </a:r>
            <a:r>
              <a:rPr lang="en-US" dirty="0"/>
              <a:t> </a:t>
            </a:r>
            <a:r>
              <a:rPr lang="en-US" dirty="0" err="1"/>
              <a:t>konvektif</a:t>
            </a:r>
            <a:r>
              <a:rPr lang="en-US" dirty="0"/>
              <a:t>/</a:t>
            </a:r>
            <a:r>
              <a:rPr lang="en-US" dirty="0" err="1"/>
              <a:t>awan</a:t>
            </a:r>
            <a:r>
              <a:rPr lang="en-US" dirty="0"/>
              <a:t> </a:t>
            </a:r>
            <a:r>
              <a:rPr lang="en-US" dirty="0" err="1"/>
              <a:t>hujan</a:t>
            </a:r>
            <a:endParaRPr lang="en-US" dirty="0"/>
          </a:p>
          <a:p>
            <a:pPr lvl="1"/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intrusi</a:t>
            </a:r>
            <a:r>
              <a:rPr lang="en-US" dirty="0"/>
              <a:t> </a:t>
            </a:r>
            <a:r>
              <a:rPr lang="en-US" dirty="0" err="1"/>
              <a:t>angin</a:t>
            </a:r>
            <a:r>
              <a:rPr lang="en-US" dirty="0"/>
              <a:t> </a:t>
            </a:r>
            <a:r>
              <a:rPr lang="en-US" dirty="0" err="1"/>
              <a:t>laut</a:t>
            </a:r>
            <a:endParaRPr lang="en-US" dirty="0"/>
          </a:p>
          <a:p>
            <a:pPr lvl="1"/>
            <a:r>
              <a:rPr lang="en-US" dirty="0" err="1"/>
              <a:t>Deteksi</a:t>
            </a:r>
            <a:r>
              <a:rPr lang="en-US" dirty="0"/>
              <a:t> geo-</a:t>
            </a:r>
            <a:r>
              <a:rPr lang="en-US" dirty="0" err="1"/>
              <a:t>hostpot</a:t>
            </a:r>
            <a:endParaRPr lang="en-US" dirty="0"/>
          </a:p>
          <a:p>
            <a:pPr lvl="1"/>
            <a:r>
              <a:rPr lang="en-US" dirty="0" err="1" smtClean="0"/>
              <a:t>dll</a:t>
            </a:r>
            <a:endParaRPr lang="en-US" dirty="0" smtClean="0"/>
          </a:p>
          <a:p>
            <a:r>
              <a:rPr lang="en-US" dirty="0" smtClean="0"/>
              <a:t>Era </a:t>
            </a:r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b="1" dirty="0" smtClean="0"/>
              <a:t>4.0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pengembangan</a:t>
            </a:r>
            <a:r>
              <a:rPr lang="en-US" dirty="0" smtClean="0"/>
              <a:t> </a:t>
            </a:r>
            <a:r>
              <a:rPr lang="en-US" dirty="0" err="1" smtClean="0"/>
              <a:t>pengolahan</a:t>
            </a:r>
            <a:r>
              <a:rPr lang="en-US" dirty="0" smtClean="0"/>
              <a:t> data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satelit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7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r>
              <a:rPr lang="en-GB" dirty="0" smtClean="0"/>
              <a:t>Post-test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1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Q1-Satelit </a:t>
            </a:r>
            <a:r>
              <a:rPr lang="en-GB" b="1" dirty="0" err="1"/>
              <a:t>geostasioner</a:t>
            </a:r>
            <a:r>
              <a:rPr lang="en-GB" b="1" dirty="0"/>
              <a:t> </a:t>
            </a:r>
            <a:r>
              <a:rPr lang="en-GB" b="1" dirty="0" err="1"/>
              <a:t>adalah</a:t>
            </a:r>
            <a:r>
              <a:rPr lang="en-GB" b="1" dirty="0"/>
              <a:t> </a:t>
            </a:r>
            <a:r>
              <a:rPr lang="en-GB" b="1" dirty="0" err="1"/>
              <a:t>satelit</a:t>
            </a:r>
            <a:r>
              <a:rPr lang="en-GB" b="1" dirty="0"/>
              <a:t> yang </a:t>
            </a:r>
            <a:r>
              <a:rPr lang="en-GB" b="1" dirty="0" err="1"/>
              <a:t>tidak</a:t>
            </a:r>
            <a:r>
              <a:rPr lang="en-GB" b="1" dirty="0"/>
              <a:t> </a:t>
            </a:r>
            <a:r>
              <a:rPr lang="en-GB" b="1" dirty="0" err="1"/>
              <a:t>bergerak</a:t>
            </a:r>
            <a:r>
              <a:rPr lang="en-GB" b="1" dirty="0"/>
              <a:t> (</a:t>
            </a:r>
            <a:r>
              <a:rPr lang="en-GB" b="1" dirty="0" err="1" smtClean="0"/>
              <a:t>diam</a:t>
            </a:r>
            <a:r>
              <a:rPr lang="en-GB" b="1" dirty="0" smtClean="0"/>
              <a:t>)</a:t>
            </a:r>
            <a:endParaRPr lang="en-GB" b="1" dirty="0"/>
          </a:p>
        </p:txBody>
      </p:sp>
      <p:sp>
        <p:nvSpPr>
          <p:cNvPr id="4" name="Rounded Rectangle 3"/>
          <p:cNvSpPr/>
          <p:nvPr/>
        </p:nvSpPr>
        <p:spPr>
          <a:xfrm>
            <a:off x="412124" y="2343955"/>
            <a:ext cx="4005330" cy="4250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4763036" y="2343955"/>
            <a:ext cx="4005330" cy="42500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513268" y="2353543"/>
            <a:ext cx="1803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BENAR</a:t>
            </a:r>
            <a:endParaRPr lang="en-GB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864180" y="2343955"/>
            <a:ext cx="1803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SALAH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8663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901" y="2784130"/>
            <a:ext cx="7886700" cy="1325563"/>
          </a:xfrm>
        </p:spPr>
        <p:txBody>
          <a:bodyPr/>
          <a:lstStyle/>
          <a:p>
            <a:r>
              <a:rPr lang="en-GB" dirty="0" smtClean="0"/>
              <a:t>Pre-test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53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Q2-Satelit </a:t>
            </a:r>
            <a:r>
              <a:rPr lang="en-GB" b="1" dirty="0"/>
              <a:t>polar </a:t>
            </a:r>
            <a:r>
              <a:rPr lang="en-GB" b="1" dirty="0" err="1"/>
              <a:t>adalah</a:t>
            </a:r>
            <a:r>
              <a:rPr lang="en-GB" b="1" dirty="0"/>
              <a:t> </a:t>
            </a:r>
            <a:r>
              <a:rPr lang="en-GB" b="1" dirty="0" err="1"/>
              <a:t>satelit</a:t>
            </a:r>
            <a:r>
              <a:rPr lang="en-GB" b="1" dirty="0"/>
              <a:t> yang </a:t>
            </a:r>
            <a:r>
              <a:rPr lang="en-GB" b="1" dirty="0" err="1"/>
              <a:t>lintasan</a:t>
            </a:r>
            <a:r>
              <a:rPr lang="en-GB" b="1" dirty="0"/>
              <a:t> </a:t>
            </a:r>
            <a:r>
              <a:rPr lang="en-GB" b="1" dirty="0" err="1"/>
              <a:t>orbitnya</a:t>
            </a:r>
            <a:r>
              <a:rPr lang="en-GB" b="1" dirty="0"/>
              <a:t> </a:t>
            </a:r>
            <a:r>
              <a:rPr lang="en-GB" b="1" dirty="0" err="1"/>
              <a:t>melintasi</a:t>
            </a:r>
            <a:r>
              <a:rPr lang="en-GB" b="1" dirty="0"/>
              <a:t> </a:t>
            </a:r>
            <a:r>
              <a:rPr lang="en-GB" b="1" dirty="0" err="1"/>
              <a:t>kutub</a:t>
            </a:r>
            <a:endParaRPr lang="en-GB" b="1" dirty="0"/>
          </a:p>
        </p:txBody>
      </p:sp>
      <p:sp>
        <p:nvSpPr>
          <p:cNvPr id="4" name="Rounded Rectangle 3"/>
          <p:cNvSpPr/>
          <p:nvPr/>
        </p:nvSpPr>
        <p:spPr>
          <a:xfrm>
            <a:off x="412124" y="2343955"/>
            <a:ext cx="4005330" cy="4250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4763036" y="2343955"/>
            <a:ext cx="4005330" cy="42500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513268" y="2353543"/>
            <a:ext cx="1803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BENAR</a:t>
            </a:r>
            <a:endParaRPr lang="en-GB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864180" y="2343955"/>
            <a:ext cx="1803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SALAH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054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82615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Q3-Satelit </a:t>
            </a:r>
            <a:r>
              <a:rPr lang="en-GB" b="1" dirty="0"/>
              <a:t>polar </a:t>
            </a:r>
            <a:r>
              <a:rPr lang="en-GB" b="1" dirty="0" err="1"/>
              <a:t>melintasi</a:t>
            </a:r>
            <a:r>
              <a:rPr lang="en-GB" b="1" dirty="0"/>
              <a:t> </a:t>
            </a:r>
            <a:r>
              <a:rPr lang="en-GB" b="1" dirty="0" err="1"/>
              <a:t>wilayah</a:t>
            </a:r>
            <a:r>
              <a:rPr lang="en-GB" b="1" dirty="0"/>
              <a:t> </a:t>
            </a:r>
            <a:r>
              <a:rPr lang="en-GB" b="1" dirty="0" err="1"/>
              <a:t>khatulistiwa</a:t>
            </a:r>
            <a:r>
              <a:rPr lang="en-GB" b="1" dirty="0"/>
              <a:t> </a:t>
            </a:r>
            <a:r>
              <a:rPr lang="en-GB" b="1" dirty="0" err="1"/>
              <a:t>lebih</a:t>
            </a:r>
            <a:r>
              <a:rPr lang="en-GB" b="1" dirty="0"/>
              <a:t> </a:t>
            </a:r>
            <a:r>
              <a:rPr lang="en-GB" b="1" dirty="0" err="1"/>
              <a:t>sering</a:t>
            </a:r>
            <a:r>
              <a:rPr lang="en-GB" b="1" dirty="0"/>
              <a:t> </a:t>
            </a:r>
            <a:r>
              <a:rPr lang="en-GB" b="1" dirty="0" err="1"/>
              <a:t>dibanding</a:t>
            </a:r>
            <a:r>
              <a:rPr lang="en-GB" b="1" dirty="0"/>
              <a:t> </a:t>
            </a:r>
            <a:r>
              <a:rPr lang="en-GB" b="1" dirty="0" err="1"/>
              <a:t>wilayah</a:t>
            </a:r>
            <a:r>
              <a:rPr lang="en-GB" b="1" dirty="0"/>
              <a:t> </a:t>
            </a:r>
            <a:r>
              <a:rPr lang="en-GB" b="1" dirty="0" err="1"/>
              <a:t>kutub</a:t>
            </a:r>
            <a:endParaRPr lang="en-GB" b="1" dirty="0"/>
          </a:p>
        </p:txBody>
      </p:sp>
      <p:sp>
        <p:nvSpPr>
          <p:cNvPr id="4" name="Rounded Rectangle 3"/>
          <p:cNvSpPr/>
          <p:nvPr/>
        </p:nvSpPr>
        <p:spPr>
          <a:xfrm>
            <a:off x="412124" y="2343955"/>
            <a:ext cx="4005330" cy="4250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4763036" y="2343955"/>
            <a:ext cx="4005330" cy="42500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513268" y="2353543"/>
            <a:ext cx="1803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BENAR</a:t>
            </a:r>
            <a:endParaRPr lang="en-GB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864180" y="2343955"/>
            <a:ext cx="1803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SALAH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16407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05342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Q4-</a:t>
            </a:r>
            <a:r>
              <a:rPr lang="en-GB" b="1" dirty="0"/>
              <a:t> </a:t>
            </a:r>
            <a:r>
              <a:rPr lang="en-GB" b="1" dirty="0" err="1"/>
              <a:t>Satelit</a:t>
            </a:r>
            <a:r>
              <a:rPr lang="en-GB" b="1" dirty="0"/>
              <a:t> polar </a:t>
            </a:r>
            <a:r>
              <a:rPr lang="en-GB" b="1" dirty="0" err="1"/>
              <a:t>melintasi</a:t>
            </a:r>
            <a:r>
              <a:rPr lang="en-GB" b="1" dirty="0"/>
              <a:t> </a:t>
            </a:r>
            <a:r>
              <a:rPr lang="en-GB" b="1" dirty="0" err="1"/>
              <a:t>wilayah</a:t>
            </a:r>
            <a:r>
              <a:rPr lang="en-GB" b="1" dirty="0"/>
              <a:t> </a:t>
            </a:r>
            <a:r>
              <a:rPr lang="en-GB" b="1" dirty="0" err="1"/>
              <a:t>khatulistiwa</a:t>
            </a:r>
            <a:r>
              <a:rPr lang="en-GB" b="1" dirty="0"/>
              <a:t> </a:t>
            </a:r>
            <a:r>
              <a:rPr lang="en-GB" b="1" dirty="0" err="1"/>
              <a:t>lebih</a:t>
            </a:r>
            <a:r>
              <a:rPr lang="en-GB" b="1" dirty="0"/>
              <a:t> </a:t>
            </a:r>
            <a:r>
              <a:rPr lang="en-GB" b="1" dirty="0" err="1"/>
              <a:t>sering</a:t>
            </a:r>
            <a:r>
              <a:rPr lang="en-GB" b="1" dirty="0"/>
              <a:t> </a:t>
            </a:r>
            <a:r>
              <a:rPr lang="en-GB" b="1" dirty="0" err="1"/>
              <a:t>dibanding</a:t>
            </a:r>
            <a:r>
              <a:rPr lang="en-GB" b="1" dirty="0"/>
              <a:t> </a:t>
            </a:r>
            <a:r>
              <a:rPr lang="en-GB" b="1" dirty="0" err="1"/>
              <a:t>wilayah</a:t>
            </a:r>
            <a:r>
              <a:rPr lang="en-GB" b="1" dirty="0"/>
              <a:t> </a:t>
            </a:r>
            <a:r>
              <a:rPr lang="en-GB" b="1" dirty="0" err="1"/>
              <a:t>kutub</a:t>
            </a:r>
            <a:endParaRPr lang="en-GB" b="1" dirty="0"/>
          </a:p>
        </p:txBody>
      </p:sp>
      <p:sp>
        <p:nvSpPr>
          <p:cNvPr id="4" name="Rounded Rectangle 3"/>
          <p:cNvSpPr/>
          <p:nvPr/>
        </p:nvSpPr>
        <p:spPr>
          <a:xfrm>
            <a:off x="412124" y="2343955"/>
            <a:ext cx="4005330" cy="4250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4763036" y="2343955"/>
            <a:ext cx="4005330" cy="42500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513268" y="2353543"/>
            <a:ext cx="1803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BENAR</a:t>
            </a:r>
            <a:endParaRPr lang="en-GB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864180" y="2343955"/>
            <a:ext cx="1803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SALAH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925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05342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Q5- </a:t>
            </a:r>
            <a:r>
              <a:rPr lang="en-GB" b="1" dirty="0" err="1"/>
              <a:t>Satelit</a:t>
            </a:r>
            <a:r>
              <a:rPr lang="en-GB" b="1" dirty="0"/>
              <a:t> </a:t>
            </a:r>
            <a:r>
              <a:rPr lang="en-GB" b="1" dirty="0" err="1" smtClean="0"/>
              <a:t>geostasioner</a:t>
            </a:r>
            <a:r>
              <a:rPr lang="en-GB" b="1" dirty="0" smtClean="0"/>
              <a:t> </a:t>
            </a:r>
            <a:r>
              <a:rPr lang="en-GB" b="1" dirty="0" err="1" smtClean="0"/>
              <a:t>adalah</a:t>
            </a:r>
            <a:r>
              <a:rPr lang="en-GB" b="1" dirty="0" smtClean="0"/>
              <a:t> </a:t>
            </a:r>
            <a:r>
              <a:rPr lang="en-GB" b="1" dirty="0" err="1" smtClean="0"/>
              <a:t>satelit</a:t>
            </a:r>
            <a:r>
              <a:rPr lang="en-GB" b="1" dirty="0" smtClean="0"/>
              <a:t> yang </a:t>
            </a:r>
            <a:r>
              <a:rPr lang="en-GB" b="1" dirty="0" err="1" smtClean="0"/>
              <a:t>kecepatan</a:t>
            </a:r>
            <a:r>
              <a:rPr lang="en-GB" b="1" dirty="0" smtClean="0"/>
              <a:t> </a:t>
            </a:r>
            <a:r>
              <a:rPr lang="en-GB" b="1" dirty="0" err="1" smtClean="0"/>
              <a:t>meng-orbitnya</a:t>
            </a:r>
            <a:r>
              <a:rPr lang="en-GB" b="1" dirty="0" smtClean="0"/>
              <a:t> </a:t>
            </a:r>
            <a:r>
              <a:rPr lang="en-GB" b="1" dirty="0" err="1" smtClean="0"/>
              <a:t>sama</a:t>
            </a:r>
            <a:r>
              <a:rPr lang="en-GB" b="1" dirty="0" smtClean="0"/>
              <a:t> </a:t>
            </a:r>
            <a:r>
              <a:rPr lang="en-GB" b="1" dirty="0" err="1" smtClean="0"/>
              <a:t>dengan</a:t>
            </a:r>
            <a:r>
              <a:rPr lang="en-GB" b="1" dirty="0" smtClean="0"/>
              <a:t> </a:t>
            </a:r>
            <a:r>
              <a:rPr lang="en-GB" b="1" dirty="0" err="1" smtClean="0"/>
              <a:t>kecepatan</a:t>
            </a:r>
            <a:r>
              <a:rPr lang="en-GB" b="1" dirty="0" smtClean="0"/>
              <a:t> </a:t>
            </a:r>
            <a:r>
              <a:rPr lang="en-GB" b="1" dirty="0" err="1" smtClean="0"/>
              <a:t>rotasi</a:t>
            </a:r>
            <a:r>
              <a:rPr lang="en-GB" b="1" dirty="0" smtClean="0"/>
              <a:t> </a:t>
            </a:r>
            <a:r>
              <a:rPr lang="en-GB" b="1" dirty="0" err="1" smtClean="0"/>
              <a:t>bumi</a:t>
            </a:r>
            <a:endParaRPr lang="en-GB" b="1" dirty="0"/>
          </a:p>
        </p:txBody>
      </p:sp>
      <p:sp>
        <p:nvSpPr>
          <p:cNvPr id="4" name="Rounded Rectangle 3"/>
          <p:cNvSpPr/>
          <p:nvPr/>
        </p:nvSpPr>
        <p:spPr>
          <a:xfrm>
            <a:off x="412124" y="2343955"/>
            <a:ext cx="4005330" cy="4250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4763036" y="2343955"/>
            <a:ext cx="4005330" cy="42500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513268" y="2353543"/>
            <a:ext cx="1803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BENAR</a:t>
            </a:r>
            <a:endParaRPr lang="en-GB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864180" y="2343955"/>
            <a:ext cx="1803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SALAH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377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Q-6 </a:t>
            </a:r>
            <a:r>
              <a:rPr lang="en-GB" dirty="0" err="1" smtClean="0"/>
              <a:t>Manakah</a:t>
            </a:r>
            <a:r>
              <a:rPr lang="en-GB" dirty="0" smtClean="0"/>
              <a:t> yang </a:t>
            </a:r>
            <a:r>
              <a:rPr lang="en-GB" dirty="0" err="1" smtClean="0"/>
              <a:t>merupakan</a:t>
            </a:r>
            <a:r>
              <a:rPr lang="en-GB" dirty="0" smtClean="0"/>
              <a:t> </a:t>
            </a:r>
            <a:r>
              <a:rPr lang="en-GB" dirty="0" err="1" smtClean="0"/>
              <a:t>citra</a:t>
            </a:r>
            <a:r>
              <a:rPr lang="en-GB" dirty="0" smtClean="0"/>
              <a:t> </a:t>
            </a:r>
            <a:r>
              <a:rPr lang="en-GB" dirty="0" err="1" smtClean="0"/>
              <a:t>satelit</a:t>
            </a:r>
            <a:r>
              <a:rPr lang="en-GB" dirty="0" smtClean="0"/>
              <a:t> </a:t>
            </a:r>
            <a:r>
              <a:rPr lang="en-GB" dirty="0" err="1" smtClean="0"/>
              <a:t>Geostasioner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57" y="2271712"/>
            <a:ext cx="2639356" cy="2657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894" y="2636695"/>
            <a:ext cx="2674878" cy="22927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453" y="1958254"/>
            <a:ext cx="2979459" cy="29711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879" y="5066208"/>
            <a:ext cx="61846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https://earthobservatory.nasa.gov/features/ColorImage</a:t>
            </a:r>
          </a:p>
        </p:txBody>
      </p:sp>
    </p:spTree>
    <p:extLst>
      <p:ext uri="{BB962C8B-B14F-4D97-AF65-F5344CB8AC3E}">
        <p14:creationId xmlns:p14="http://schemas.microsoft.com/office/powerpoint/2010/main" val="17766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Q-1 </a:t>
            </a:r>
            <a:r>
              <a:rPr lang="en-GB" dirty="0" err="1" smtClean="0"/>
              <a:t>Apakah</a:t>
            </a:r>
            <a:r>
              <a:rPr lang="en-GB" dirty="0" smtClean="0"/>
              <a:t> </a:t>
            </a:r>
            <a:r>
              <a:rPr lang="en-GB" dirty="0" err="1"/>
              <a:t>sebelumnya</a:t>
            </a:r>
            <a:r>
              <a:rPr lang="en-GB" dirty="0"/>
              <a:t> </a:t>
            </a:r>
            <a:r>
              <a:rPr lang="en-GB" dirty="0" err="1"/>
              <a:t>pernah</a:t>
            </a:r>
            <a:r>
              <a:rPr lang="en-GB" dirty="0"/>
              <a:t> </a:t>
            </a:r>
            <a:r>
              <a:rPr lang="en-GB" dirty="0" err="1"/>
              <a:t>mendengar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satelit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Rounded Rectangle 2"/>
          <p:cNvSpPr/>
          <p:nvPr/>
        </p:nvSpPr>
        <p:spPr>
          <a:xfrm>
            <a:off x="412124" y="2177695"/>
            <a:ext cx="4005330" cy="4250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4763036" y="2177695"/>
            <a:ext cx="4005330" cy="42500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513267" y="2187283"/>
            <a:ext cx="2148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PERNAH</a:t>
            </a:r>
            <a:endParaRPr lang="en-GB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5864179" y="2177695"/>
            <a:ext cx="1899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BELUM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15169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Q-2 </a:t>
            </a:r>
            <a:r>
              <a:rPr lang="en-GB" dirty="0" err="1"/>
              <a:t>Apakah</a:t>
            </a:r>
            <a:r>
              <a:rPr lang="en-GB" dirty="0"/>
              <a:t> </a:t>
            </a:r>
            <a:r>
              <a:rPr lang="en-GB" dirty="0" err="1"/>
              <a:t>sebelumnya</a:t>
            </a:r>
            <a:r>
              <a:rPr lang="en-GB" dirty="0"/>
              <a:t> </a:t>
            </a:r>
            <a:r>
              <a:rPr lang="en-GB" dirty="0" err="1"/>
              <a:t>tahu</a:t>
            </a:r>
            <a:r>
              <a:rPr lang="en-GB" dirty="0"/>
              <a:t> </a:t>
            </a:r>
            <a:r>
              <a:rPr lang="en-GB" dirty="0" err="1"/>
              <a:t>istilah</a:t>
            </a:r>
            <a:r>
              <a:rPr lang="en-GB" dirty="0"/>
              <a:t> “</a:t>
            </a:r>
            <a:r>
              <a:rPr lang="en-GB" dirty="0" err="1">
                <a:solidFill>
                  <a:srgbClr val="FF0000"/>
                </a:solidFill>
              </a:rPr>
              <a:t>penginderaan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 smtClean="0">
                <a:solidFill>
                  <a:srgbClr val="FF0000"/>
                </a:solidFill>
              </a:rPr>
              <a:t>jauh</a:t>
            </a:r>
            <a:r>
              <a:rPr lang="en-GB" dirty="0" smtClean="0"/>
              <a:t>“(</a:t>
            </a:r>
            <a:r>
              <a:rPr lang="en-GB" dirty="0" err="1"/>
              <a:t>inderaja</a:t>
            </a:r>
            <a:r>
              <a:rPr lang="en-GB" dirty="0"/>
              <a:t>)?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12124" y="2169382"/>
            <a:ext cx="4005330" cy="4250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4763036" y="2169382"/>
            <a:ext cx="4005330" cy="42500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513267" y="2178970"/>
            <a:ext cx="2148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TAHU</a:t>
            </a:r>
            <a:endParaRPr lang="en-GB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5864179" y="2169382"/>
            <a:ext cx="1899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TIDAK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2350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Q-3 </a:t>
            </a:r>
            <a:r>
              <a:rPr lang="en-GB" dirty="0" err="1"/>
              <a:t>Apakah</a:t>
            </a:r>
            <a:r>
              <a:rPr lang="en-GB" dirty="0"/>
              <a:t> Indonesia </a:t>
            </a:r>
            <a:r>
              <a:rPr lang="en-GB" dirty="0" err="1"/>
              <a:t>punya</a:t>
            </a:r>
            <a:r>
              <a:rPr lang="en-GB" dirty="0"/>
              <a:t>/</a:t>
            </a:r>
            <a:r>
              <a:rPr lang="en-GB" dirty="0" err="1"/>
              <a:t>mengoperasikan</a:t>
            </a:r>
            <a:r>
              <a:rPr lang="en-GB" dirty="0"/>
              <a:t> </a:t>
            </a:r>
            <a:r>
              <a:rPr lang="en-GB" dirty="0" err="1"/>
              <a:t>satelit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Rounded Rectangle 2"/>
          <p:cNvSpPr/>
          <p:nvPr/>
        </p:nvSpPr>
        <p:spPr>
          <a:xfrm>
            <a:off x="412124" y="2102878"/>
            <a:ext cx="4005330" cy="4250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4763036" y="2102878"/>
            <a:ext cx="4005330" cy="42500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513267" y="2112466"/>
            <a:ext cx="2148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TAHU</a:t>
            </a:r>
            <a:endParaRPr lang="en-GB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5864179" y="2102878"/>
            <a:ext cx="1899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TIDAK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46958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Q-4 </a:t>
            </a:r>
            <a:r>
              <a:rPr lang="en-GB" dirty="0" err="1" smtClean="0"/>
              <a:t>Apakah</a:t>
            </a:r>
            <a:r>
              <a:rPr lang="en-GB" dirty="0" smtClean="0"/>
              <a:t> </a:t>
            </a:r>
            <a:r>
              <a:rPr lang="en-GB" dirty="0" err="1"/>
              <a:t>ada</a:t>
            </a:r>
            <a:r>
              <a:rPr lang="en-GB" dirty="0"/>
              <a:t> yang </a:t>
            </a:r>
            <a:r>
              <a:rPr lang="en-GB" dirty="0" err="1"/>
              <a:t>sudah</a:t>
            </a:r>
            <a:r>
              <a:rPr lang="en-GB" dirty="0"/>
              <a:t> </a:t>
            </a:r>
            <a:r>
              <a:rPr lang="en-GB" dirty="0" err="1"/>
              <a:t>pernah</a:t>
            </a:r>
            <a:r>
              <a:rPr lang="en-GB" dirty="0"/>
              <a:t> </a:t>
            </a:r>
            <a:r>
              <a:rPr lang="en-GB" dirty="0" err="1"/>
              <a:t>mengolah</a:t>
            </a:r>
            <a:r>
              <a:rPr lang="en-GB" dirty="0"/>
              <a:t> data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satelit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Rounded Rectangle 2"/>
          <p:cNvSpPr/>
          <p:nvPr/>
        </p:nvSpPr>
        <p:spPr>
          <a:xfrm>
            <a:off x="412124" y="2169382"/>
            <a:ext cx="4005330" cy="42500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4763036" y="2169382"/>
            <a:ext cx="4005330" cy="42500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513267" y="2178970"/>
            <a:ext cx="2148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TAHU</a:t>
            </a:r>
            <a:endParaRPr lang="en-GB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5864179" y="2169382"/>
            <a:ext cx="1899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TIDAK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3321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777" y="3347077"/>
            <a:ext cx="7886700" cy="2472054"/>
          </a:xfrm>
        </p:spPr>
        <p:txBody>
          <a:bodyPr/>
          <a:lstStyle/>
          <a:p>
            <a:r>
              <a:rPr lang="en-GB" dirty="0" err="1" smtClean="0"/>
              <a:t>Cakupan</a:t>
            </a:r>
            <a:r>
              <a:rPr lang="en-GB" dirty="0" smtClean="0"/>
              <a:t> </a:t>
            </a:r>
            <a:r>
              <a:rPr lang="en-GB" dirty="0" err="1" smtClean="0"/>
              <a:t>paparan</a:t>
            </a:r>
            <a:r>
              <a:rPr lang="en-GB" dirty="0" smtClean="0"/>
              <a:t> </a:t>
            </a:r>
            <a:r>
              <a:rPr lang="en-GB" dirty="0" err="1" smtClean="0"/>
              <a:t>pada</a:t>
            </a:r>
            <a:r>
              <a:rPr lang="en-GB" dirty="0" smtClean="0"/>
              <a:t> </a:t>
            </a:r>
            <a:r>
              <a:rPr lang="en-GB" dirty="0" err="1" smtClean="0"/>
              <a:t>hari</a:t>
            </a:r>
            <a:r>
              <a:rPr lang="en-GB" dirty="0" smtClean="0"/>
              <a:t> </a:t>
            </a:r>
            <a:r>
              <a:rPr lang="en-GB" dirty="0" err="1" smtClean="0"/>
              <a:t>ini</a:t>
            </a:r>
            <a:r>
              <a:rPr lang="en-GB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prinsip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dasar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pengamatan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satelit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endParaRPr lang="en-GB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jenis-jenis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satelit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yang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beroperasi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endParaRPr lang="en-GB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jenis-jenis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informasi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yang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bisa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didapat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dari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satelit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endParaRPr lang="en-GB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dan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contoh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bentuk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pemanfaatan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informasi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dari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citra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satelit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dan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produk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penginderaan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jauh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lainnya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https://space.skyrocket.de/img_sat/himawari-8_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90" y="947646"/>
            <a:ext cx="2493817" cy="18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nasa.gov/sites/default/files/thumbnails/image/img_press_140106_suomi-np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088" y="915175"/>
            <a:ext cx="2378543" cy="190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75088" y="2818009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Suomi-NPP (</a:t>
            </a:r>
            <a:r>
              <a:rPr lang="en-US" sz="1400" dirty="0" smtClean="0"/>
              <a:t>www.nasa.gov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42486" y="2818009"/>
            <a:ext cx="26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Himawari-8 (</a:t>
            </a:r>
            <a:r>
              <a:rPr lang="en-US" sz="1400" dirty="0" smtClean="0"/>
              <a:t>www.jma.go.jp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549" y="545843"/>
            <a:ext cx="13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2011 ~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0567" y="578314"/>
            <a:ext cx="137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731520"/>
          </a:xfrm>
        </p:spPr>
        <p:txBody>
          <a:bodyPr/>
          <a:lstStyle/>
          <a:p>
            <a:r>
              <a:rPr lang="en-US" dirty="0" err="1" smtClean="0"/>
              <a:t>Pendahuluan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6968" y="841586"/>
            <a:ext cx="8392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: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Bagaimana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kita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mengamati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suatu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objek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884" y="5644335"/>
            <a:ext cx="882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. .  </a:t>
            </a:r>
            <a:r>
              <a:rPr lang="en-US" sz="2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2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nformasi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spasial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jangkauan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yang </a:t>
            </a:r>
            <a:r>
              <a:rPr lang="en-US" sz="2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luas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factor </a:t>
            </a:r>
            <a:r>
              <a:rPr lang="en-US" sz="2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keamanan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keselamatan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dll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468" y="3822600"/>
            <a:ext cx="2392532" cy="1588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890" y="3855284"/>
            <a:ext cx="3664233" cy="152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68" y="1748258"/>
            <a:ext cx="3249323" cy="1738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482" y="1739435"/>
            <a:ext cx="4764168" cy="17916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86" y="3645378"/>
            <a:ext cx="2804359" cy="17331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5884" y="6200676"/>
            <a:ext cx="8828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Ada </a:t>
            </a:r>
            <a:r>
              <a:rPr lang="en-US" sz="2000" i="1" dirty="0" err="1" smtClean="0">
                <a:solidFill>
                  <a:schemeClr val="accent1">
                    <a:lumMod val="75000"/>
                  </a:schemeClr>
                </a:solidFill>
              </a:rPr>
              <a:t>kalanya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accent1">
                    <a:lumMod val="75000"/>
                  </a:schemeClr>
                </a:solidFill>
              </a:rPr>
              <a:t>kita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accent1">
                    <a:lumMod val="75000"/>
                  </a:schemeClr>
                </a:solidFill>
              </a:rPr>
              <a:t>tidak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 bias </a:t>
            </a:r>
            <a:r>
              <a:rPr lang="en-US" sz="2000" i="1" dirty="0" err="1" smtClean="0">
                <a:solidFill>
                  <a:schemeClr val="accent1">
                    <a:lumMod val="75000"/>
                  </a:schemeClr>
                </a:solidFill>
              </a:rPr>
              <a:t>mengukurnya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accent1">
                    <a:lumMod val="75000"/>
                  </a:schemeClr>
                </a:solidFill>
              </a:rPr>
              <a:t>secara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 “</a:t>
            </a:r>
            <a:r>
              <a:rPr lang="en-US" sz="2000" i="1" dirty="0" err="1" smtClean="0">
                <a:solidFill>
                  <a:schemeClr val="accent1">
                    <a:lumMod val="75000"/>
                  </a:schemeClr>
                </a:solidFill>
              </a:rPr>
              <a:t>langsung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” . . .</a:t>
            </a: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1429</TotalTime>
  <Words>689</Words>
  <Application>Microsoft Office PowerPoint</Application>
  <PresentationFormat>On-screen Show (4:3)</PresentationFormat>
  <Paragraphs>131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Pengenalan Pengamatan Satelit dan Pemanfaatan Teknologi Penginderaan Jauh</vt:lpstr>
      <vt:lpstr>Riwayat Singkat</vt:lpstr>
      <vt:lpstr>Pre-test</vt:lpstr>
      <vt:lpstr>Q-1 Apakah sebelumnya pernah mendengar tentang satelit?</vt:lpstr>
      <vt:lpstr>Q-2 Apakah sebelumnya tahu istilah “penginderaan jauh“(inderaja)?</vt:lpstr>
      <vt:lpstr>Q-3 Apakah Indonesia punya/mengoperasikan satelit?</vt:lpstr>
      <vt:lpstr>Q-4 Apakah ada yang sudah pernah mengolah data atau citra satelit?</vt:lpstr>
      <vt:lpstr>PowerPoint Presentation</vt:lpstr>
      <vt:lpstr>Pendahuluan</vt:lpstr>
      <vt:lpstr>Penginderaan Jauh - Inderaja (Remote sensing)</vt:lpstr>
      <vt:lpstr>Jenis satelit berdasarkan “orbit”</vt:lpstr>
      <vt:lpstr>Beberapa jenis Satelit Polar dan LEO</vt:lpstr>
      <vt:lpstr>Prinsip dasar pengamatan satelit</vt:lpstr>
      <vt:lpstr>PowerPoint Presentation</vt:lpstr>
      <vt:lpstr>Interaksi dengan objek</vt:lpstr>
      <vt:lpstr>PowerPoint Presentation</vt:lpstr>
      <vt:lpstr>Contoh kanal sensor pada satelit Landsat</vt:lpstr>
      <vt:lpstr>Pemanfaatan Citra Satelit</vt:lpstr>
      <vt:lpstr>Pemanfaatan Citra Satelit</vt:lpstr>
      <vt:lpstr>Pemanfaatan Citra Satelit</vt:lpstr>
      <vt:lpstr>Pemanfaatan Citra Satelit</vt:lpstr>
      <vt:lpstr>Informasi dan “proxy” dari citra satelit</vt:lpstr>
      <vt:lpstr>Informasi dan “proxy” dari citra satelit</vt:lpstr>
      <vt:lpstr>Big challenges untuk pengembangan satelit di Indonesia</vt:lpstr>
      <vt:lpstr>PowerPoint Presentation</vt:lpstr>
      <vt:lpstr>PowerPoint Presentation</vt:lpstr>
      <vt:lpstr>Penutup</vt:lpstr>
      <vt:lpstr>Post-test</vt:lpstr>
      <vt:lpstr>Q1-Satelit geostasioner adalah satelit yang tidak bergerak (diam)</vt:lpstr>
      <vt:lpstr>Q2-Satelit polar adalah satelit yang lintasan orbitnya melintasi kutub</vt:lpstr>
      <vt:lpstr>Q3-Satelit polar melintasi wilayah khatulistiwa lebih sering dibanding wilayah kutub</vt:lpstr>
      <vt:lpstr>Q4- Satelit polar melintasi wilayah khatulistiwa lebih sering dibanding wilayah kutub</vt:lpstr>
      <vt:lpstr>Q5- Satelit geostasioner adalah satelit yang kecepatan meng-orbitnya sama dengan kecepatan rotasi bumi</vt:lpstr>
      <vt:lpstr>Q-6 Manakah yang merupakan citra satelit Geostasioner?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mypc</dc:creator>
  <cp:lastModifiedBy>Satelit</cp:lastModifiedBy>
  <cp:revision>87</cp:revision>
  <dcterms:created xsi:type="dcterms:W3CDTF">2021-01-19T00:59:30Z</dcterms:created>
  <dcterms:modified xsi:type="dcterms:W3CDTF">2021-01-20T05:02:33Z</dcterms:modified>
</cp:coreProperties>
</file>